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9" r:id="rId4"/>
    <p:sldId id="286" r:id="rId5"/>
    <p:sldId id="260" r:id="rId6"/>
    <p:sldId id="301" r:id="rId7"/>
    <p:sldId id="269" r:id="rId8"/>
    <p:sldId id="318" r:id="rId9"/>
    <p:sldId id="319" r:id="rId10"/>
    <p:sldId id="261" r:id="rId11"/>
    <p:sldId id="297" r:id="rId12"/>
    <p:sldId id="289" r:id="rId13"/>
    <p:sldId id="263" r:id="rId14"/>
    <p:sldId id="291" r:id="rId15"/>
    <p:sldId id="292" r:id="rId16"/>
    <p:sldId id="274" r:id="rId17"/>
    <p:sldId id="265" r:id="rId18"/>
  </p:sldIdLst>
  <p:sldSz cx="7559675" cy="5327650"/>
  <p:notesSz cx="6800850" cy="9932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9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C8F61-AFF8-3CB8-6A41-93C77D8C56FE}" name="Umberto Squillaci" initials="US" userId="Umberto Squillaci" providerId="None"/>
  <p188:author id="{1F3F1486-61D6-8A4A-59AD-C35105C1BC4E}" name="Umberto Squillaci" initials="US" userId="S-1-5-21-3781811892-2235390915-1238346209-1124" providerId="AD"/>
  <p188:author id="{74D337B9-BB94-B2C2-B610-FC18BF30A260}" name="mercurio" initials="m" userId="S-1-5-21-932819970-4049472248-3923687243-13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289"/>
    <a:srgbClr val="1DB6BD"/>
    <a:srgbClr val="00B050"/>
    <a:srgbClr val="FFFFFF"/>
    <a:srgbClr val="078BA8"/>
    <a:srgbClr val="EB633E"/>
    <a:srgbClr val="BBDFE7"/>
    <a:srgbClr val="02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8" autoAdjust="0"/>
    <p:restoredTop sz="95554"/>
  </p:normalViewPr>
  <p:slideViewPr>
    <p:cSldViewPr snapToGrid="0">
      <p:cViewPr varScale="1">
        <p:scale>
          <a:sx n="136" d="100"/>
          <a:sy n="136" d="100"/>
        </p:scale>
        <p:origin x="1440" y="96"/>
      </p:cViewPr>
      <p:guideLst>
        <p:guide orient="horz" pos="499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C5281-011D-DB43-8601-6044B72A3349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1241425"/>
            <a:ext cx="47561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9B84-5278-1845-9913-1AD3E50ED2A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63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D9B84-5278-1845-9913-1AD3E50ED2A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61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add1eade0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1241425"/>
            <a:ext cx="475615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cadd1eade0_0_213:notes"/>
          <p:cNvSpPr txBox="1">
            <a:spLocks noGrp="1"/>
          </p:cNvSpPr>
          <p:nvPr>
            <p:ph type="body" idx="1"/>
          </p:nvPr>
        </p:nvSpPr>
        <p:spPr>
          <a:xfrm>
            <a:off x="680085" y="4780250"/>
            <a:ext cx="5440800" cy="391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cadd1eade0_0_213:notes"/>
          <p:cNvSpPr txBox="1">
            <a:spLocks noGrp="1"/>
          </p:cNvSpPr>
          <p:nvPr>
            <p:ph type="sldNum" idx="12"/>
          </p:nvPr>
        </p:nvSpPr>
        <p:spPr>
          <a:xfrm>
            <a:off x="3852241" y="9434615"/>
            <a:ext cx="29469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46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2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596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6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86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92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3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7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49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6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44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89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4B9EB-F3BA-7D45-AF83-BA94E49C5E0D}" type="datetimeFigureOut">
              <a:rPr lang="it-IT" smtClean="0"/>
              <a:t>14/02/2025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F7FB-0968-AB49-A385-8384150E7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29" y="2500413"/>
            <a:ext cx="1583216" cy="3268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8E4D84-47AA-0EDF-D90E-4ED5DA28211E}"/>
              </a:ext>
            </a:extLst>
          </p:cNvPr>
          <p:cNvSpPr txBox="1"/>
          <p:nvPr/>
        </p:nvSpPr>
        <p:spPr>
          <a:xfrm>
            <a:off x="1814348" y="2827236"/>
            <a:ext cx="393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dirty="0">
                <a:latin typeface="Museo Sans Cyrl 100" panose="02000000000000000000" pitchFamily="2" charset="77"/>
              </a:rPr>
              <a:t>Investor Presentation</a:t>
            </a:r>
          </a:p>
          <a:p>
            <a:pPr algn="ctr"/>
            <a:r>
              <a:rPr lang="it-IT" sz="800" dirty="0">
                <a:latin typeface="Museo Sans Cyrl 100" panose="02000000000000000000" pitchFamily="2" charset="77"/>
              </a:rPr>
              <a:t>Febbraio 2025 </a:t>
            </a:r>
          </a:p>
          <a:p>
            <a:pPr algn="ctr"/>
            <a:endParaRPr lang="it-IT" sz="800" dirty="0"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1551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7C1F06-A7F6-AA12-74BB-84ECE7CCA0BB}"/>
              </a:ext>
            </a:extLst>
          </p:cNvPr>
          <p:cNvSpPr txBox="1"/>
          <p:nvPr/>
        </p:nvSpPr>
        <p:spPr>
          <a:xfrm>
            <a:off x="2739256" y="681745"/>
            <a:ext cx="1690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Overview</a:t>
            </a: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9/15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04501" y="1297162"/>
            <a:ext cx="39309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MAP</a:t>
            </a:r>
          </a:p>
          <a:p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Management team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Company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Business model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p10</a:t>
            </a: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I nostri numeri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800" dirty="0">
              <a:latin typeface="Museo Sans Cyrl 500" panose="02000000000000000000" pitchFamily="2" charset="77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7E265FD-686D-643B-A94E-AB4F75957D6B}"/>
              </a:ext>
            </a:extLst>
          </p:cNvPr>
          <p:cNvCxnSpPr>
            <a:cxnSpLocks/>
          </p:cNvCxnSpPr>
          <p:nvPr/>
        </p:nvCxnSpPr>
        <p:spPr>
          <a:xfrm>
            <a:off x="1164746" y="2209231"/>
            <a:ext cx="1574510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E87D87C-8826-3D30-E011-672F88CC6B04}"/>
              </a:ext>
            </a:extLst>
          </p:cNvPr>
          <p:cNvCxnSpPr>
            <a:cxnSpLocks/>
          </p:cNvCxnSpPr>
          <p:nvPr/>
        </p:nvCxnSpPr>
        <p:spPr>
          <a:xfrm>
            <a:off x="1527825" y="2612274"/>
            <a:ext cx="2700630" cy="0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2149DD39-ED90-AA37-43F5-57FB366EE19A}"/>
              </a:ext>
            </a:extLst>
          </p:cNvPr>
          <p:cNvCxnSpPr>
            <a:cxnSpLocks/>
          </p:cNvCxnSpPr>
          <p:nvPr/>
        </p:nvCxnSpPr>
        <p:spPr>
          <a:xfrm flipV="1">
            <a:off x="2739256" y="686158"/>
            <a:ext cx="0" cy="1523073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25081700-D472-3380-CB9B-BDFF939E91F3}"/>
              </a:ext>
            </a:extLst>
          </p:cNvPr>
          <p:cNvCxnSpPr>
            <a:cxnSpLocks/>
          </p:cNvCxnSpPr>
          <p:nvPr/>
        </p:nvCxnSpPr>
        <p:spPr>
          <a:xfrm flipV="1">
            <a:off x="4228455" y="1640416"/>
            <a:ext cx="0" cy="971858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06B104A8-E1B7-DCEE-C972-A745BD9701EA}"/>
              </a:ext>
            </a:extLst>
          </p:cNvPr>
          <p:cNvSpPr/>
          <p:nvPr/>
        </p:nvSpPr>
        <p:spPr>
          <a:xfrm>
            <a:off x="148417" y="3605021"/>
            <a:ext cx="3876606" cy="69212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3DAAB2-6D2A-7A2A-44D7-D8A43F514F5F}"/>
              </a:ext>
            </a:extLst>
          </p:cNvPr>
          <p:cNvSpPr/>
          <p:nvPr/>
        </p:nvSpPr>
        <p:spPr>
          <a:xfrm>
            <a:off x="5710006" y="1111369"/>
            <a:ext cx="1690797" cy="138441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9674462D-875F-6FD4-45C0-0D60F929BF1C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6B6C4EAB-7CA9-8A25-9ECC-C581494A62A0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2560147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019A51E-BAD3-A0BA-F818-347F519A6A1E}"/>
              </a:ext>
            </a:extLst>
          </p:cNvPr>
          <p:cNvSpPr txBox="1"/>
          <p:nvPr/>
        </p:nvSpPr>
        <p:spPr>
          <a:xfrm>
            <a:off x="4259911" y="1651105"/>
            <a:ext cx="226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Servizi e revenues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Fattori critici di successo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DB85790-1491-E8BA-F7F4-FEEC41702FE1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4317B7B-BE2B-C028-6616-63891DBD16F1}"/>
              </a:ext>
            </a:extLst>
          </p:cNvPr>
          <p:cNvSpPr>
            <a:spLocks/>
          </p:cNvSpPr>
          <p:nvPr/>
        </p:nvSpPr>
        <p:spPr>
          <a:xfrm>
            <a:off x="114196" y="1525101"/>
            <a:ext cx="3715176" cy="85536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48EC61E-1832-A345-C4E7-C02C0F113180}"/>
              </a:ext>
            </a:extLst>
          </p:cNvPr>
          <p:cNvSpPr>
            <a:spLocks/>
          </p:cNvSpPr>
          <p:nvPr/>
        </p:nvSpPr>
        <p:spPr>
          <a:xfrm>
            <a:off x="2680663" y="336909"/>
            <a:ext cx="2836365" cy="118598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8E002C-1F07-B7CA-93C5-DF1E8D1CE564}"/>
              </a:ext>
            </a:extLst>
          </p:cNvPr>
          <p:cNvSpPr txBox="1"/>
          <p:nvPr/>
        </p:nvSpPr>
        <p:spPr>
          <a:xfrm>
            <a:off x="3779837" y="3208064"/>
            <a:ext cx="240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Conto Economico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Stato Patrimoniale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19" name="Connettore 1 8">
            <a:extLst>
              <a:ext uri="{FF2B5EF4-FFF2-40B4-BE49-F238E27FC236}">
                <a16:creationId xmlns:a16="http://schemas.microsoft.com/office/drawing/2014/main" id="{30231874-E0F2-D294-6C45-E24F9E37F05D}"/>
              </a:ext>
            </a:extLst>
          </p:cNvPr>
          <p:cNvCxnSpPr>
            <a:cxnSpLocks/>
          </p:cNvCxnSpPr>
          <p:nvPr/>
        </p:nvCxnSpPr>
        <p:spPr>
          <a:xfrm>
            <a:off x="1608087" y="3126427"/>
            <a:ext cx="2119851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8">
            <a:extLst>
              <a:ext uri="{FF2B5EF4-FFF2-40B4-BE49-F238E27FC236}">
                <a16:creationId xmlns:a16="http://schemas.microsoft.com/office/drawing/2014/main" id="{71C8444D-72C0-C8F1-7F39-21D7297E4398}"/>
              </a:ext>
            </a:extLst>
          </p:cNvPr>
          <p:cNvCxnSpPr>
            <a:cxnSpLocks/>
          </p:cNvCxnSpPr>
          <p:nvPr/>
        </p:nvCxnSpPr>
        <p:spPr>
          <a:xfrm>
            <a:off x="3727938" y="3126427"/>
            <a:ext cx="0" cy="1016508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324721B6-C9F7-B857-84B9-C794E8BEAA9A}"/>
              </a:ext>
            </a:extLst>
          </p:cNvPr>
          <p:cNvSpPr>
            <a:spLocks/>
          </p:cNvSpPr>
          <p:nvPr/>
        </p:nvSpPr>
        <p:spPr>
          <a:xfrm>
            <a:off x="126458" y="2856034"/>
            <a:ext cx="7306757" cy="135273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16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ttore 1 34">
            <a:extLst>
              <a:ext uri="{FF2B5EF4-FFF2-40B4-BE49-F238E27FC236}">
                <a16:creationId xmlns:a16="http://schemas.microsoft.com/office/drawing/2014/main" id="{2D2BF01F-6780-E3F1-315B-BB33EC81DDCE}"/>
              </a:ext>
            </a:extLst>
          </p:cNvPr>
          <p:cNvCxnSpPr>
            <a:cxnSpLocks/>
          </p:cNvCxnSpPr>
          <p:nvPr/>
        </p:nvCxnSpPr>
        <p:spPr>
          <a:xfrm>
            <a:off x="1358171" y="1358993"/>
            <a:ext cx="0" cy="2458864"/>
          </a:xfrm>
          <a:prstGeom prst="line">
            <a:avLst/>
          </a:prstGeom>
          <a:ln w="12700">
            <a:solidFill>
              <a:srgbClr val="1DB6B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A3A33459-68C4-A86C-84B7-58F0FE06FC1F}"/>
              </a:ext>
            </a:extLst>
          </p:cNvPr>
          <p:cNvCxnSpPr>
            <a:cxnSpLocks/>
          </p:cNvCxnSpPr>
          <p:nvPr/>
        </p:nvCxnSpPr>
        <p:spPr>
          <a:xfrm>
            <a:off x="5161655" y="1357517"/>
            <a:ext cx="0" cy="1504472"/>
          </a:xfrm>
          <a:prstGeom prst="line">
            <a:avLst/>
          </a:prstGeom>
          <a:ln w="12700">
            <a:solidFill>
              <a:srgbClr val="1DB6B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10/15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42208" y="0"/>
            <a:ext cx="39309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Business model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255A4E-ECEB-5ACE-5B41-EFAB5BAD0B56}"/>
              </a:ext>
            </a:extLst>
          </p:cNvPr>
          <p:cNvSpPr txBox="1"/>
          <p:nvPr/>
        </p:nvSpPr>
        <p:spPr>
          <a:xfrm>
            <a:off x="142208" y="338554"/>
            <a:ext cx="206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Servizi e revenues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43DAAB2-6D2A-7A2A-44D7-D8A43F514F5F}"/>
              </a:ext>
            </a:extLst>
          </p:cNvPr>
          <p:cNvSpPr/>
          <p:nvPr/>
        </p:nvSpPr>
        <p:spPr>
          <a:xfrm>
            <a:off x="5680964" y="529324"/>
            <a:ext cx="1690797" cy="120859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CF3F112-60EE-5DA0-2ED9-6B86FF48CF09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27701963-42C7-1378-3CC1-DD6D01C78725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932AC3C-B13B-9507-5F47-91C0DEAD06F5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2771481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D9EA61-A00C-1D0D-860E-56A454C64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489" y="2114011"/>
            <a:ext cx="1292250" cy="26675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36FAED-4605-DCDE-3AB0-13962A53B1BA}"/>
              </a:ext>
            </a:extLst>
          </p:cNvPr>
          <p:cNvSpPr txBox="1"/>
          <p:nvPr/>
        </p:nvSpPr>
        <p:spPr>
          <a:xfrm>
            <a:off x="394353" y="2271909"/>
            <a:ext cx="765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EB633E"/>
                </a:solidFill>
                <a:latin typeface="Museo Sans Cyrl 500" panose="02000000000000000000" pitchFamily="2" charset="77"/>
              </a:rPr>
              <a:t>UTENTE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2580FF0-440C-C0F2-41C5-27B8C6FB753F}"/>
              </a:ext>
            </a:extLst>
          </p:cNvPr>
          <p:cNvSpPr txBox="1"/>
          <p:nvPr/>
        </p:nvSpPr>
        <p:spPr>
          <a:xfrm>
            <a:off x="6063769" y="2283640"/>
            <a:ext cx="129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EB633E"/>
                </a:solidFill>
                <a:latin typeface="Museo Sans Cyrl 500" panose="02000000000000000000" pitchFamily="2" charset="77"/>
              </a:rPr>
              <a:t>PROPRIETARIO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4022A73-BBF6-AD19-A64C-FA54DCD05869}"/>
              </a:ext>
            </a:extLst>
          </p:cNvPr>
          <p:cNvSpPr txBox="1"/>
          <p:nvPr/>
        </p:nvSpPr>
        <p:spPr>
          <a:xfrm>
            <a:off x="2420352" y="2520723"/>
            <a:ext cx="2338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300" panose="02000000000000000000" pitchFamily="2" charset="77"/>
              </a:rPr>
              <a:t>DS REAL ESTATE S.r.l.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A3E436E-38E6-00C0-74EC-7DFEEFB6D5E1}"/>
              </a:ext>
            </a:extLst>
          </p:cNvPr>
          <p:cNvSpPr txBox="1"/>
          <p:nvPr/>
        </p:nvSpPr>
        <p:spPr>
          <a:xfrm>
            <a:off x="1669909" y="3335328"/>
            <a:ext cx="23232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rgbClr val="2C7289"/>
                </a:solidFill>
                <a:latin typeface="Museo Sans Cyrl 100" panose="02000000000000000000" pitchFamily="2" charset="77"/>
              </a:rPr>
              <a:t>Commissione agenzia</a:t>
            </a:r>
            <a:endParaRPr lang="it-IT" sz="9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 l’immobile scelto dall’utente è locato o gestito da Dotstay, l’utente paga la commissione d’agenzia a DS REAL ESTATE SRL,  pari al 15% del canone annuo 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AA2E9DA-3D08-7B39-E6EA-FD124510370E}"/>
              </a:ext>
            </a:extLst>
          </p:cNvPr>
          <p:cNvSpPr txBox="1"/>
          <p:nvPr/>
        </p:nvSpPr>
        <p:spPr>
          <a:xfrm>
            <a:off x="179108" y="4247773"/>
            <a:ext cx="7192645" cy="461665"/>
          </a:xfrm>
          <a:prstGeom prst="rect">
            <a:avLst/>
          </a:prstGeom>
          <a:solidFill>
            <a:srgbClr val="2C7289">
              <a:alpha val="9182"/>
            </a:srgbClr>
          </a:solidFill>
          <a:ln w="1270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Dotstay non possiede alcun immobile di proprietà ma gestisce immobili per conto dei proprietari per locazioni di medio-lungo termine;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Dotstay inoltre loca direttamente immobili dai proprietari e li subloca ai propri utenti (con contratti 4+ 4);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Dotstay dà mandato esclusivo alla società controllata DS REAL ESTATE S.r.l. per tutte le attività di mediazione immobiliare.</a:t>
            </a:r>
          </a:p>
        </p:txBody>
      </p: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7204F602-0859-F28E-94CB-B79A545344EC}"/>
              </a:ext>
            </a:extLst>
          </p:cNvPr>
          <p:cNvCxnSpPr>
            <a:cxnSpLocks/>
          </p:cNvCxnSpPr>
          <p:nvPr/>
        </p:nvCxnSpPr>
        <p:spPr>
          <a:xfrm>
            <a:off x="3568144" y="2386912"/>
            <a:ext cx="0" cy="149127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AF59E8-CFB2-3FFE-676D-73447939CBC5}"/>
              </a:ext>
            </a:extLst>
          </p:cNvPr>
          <p:cNvSpPr txBox="1"/>
          <p:nvPr/>
        </p:nvSpPr>
        <p:spPr>
          <a:xfrm>
            <a:off x="-585308" y="1357517"/>
            <a:ext cx="1959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dirty="0">
                <a:solidFill>
                  <a:srgbClr val="2C7289"/>
                </a:solidFill>
                <a:latin typeface="Museo Sans Cyrl 100" panose="02000000000000000000" pitchFamily="2" charset="77"/>
              </a:rPr>
              <a:t>Angel Tour  </a:t>
            </a:r>
          </a:p>
          <a:p>
            <a:pPr algn="r"/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89€ Booking </a:t>
            </a:r>
            <a:r>
              <a:rPr lang="it-IT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fee</a:t>
            </a:r>
            <a:endParaRPr lang="it-IT" sz="7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algn="r"/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799/599/399€ Success </a:t>
            </a:r>
            <a:r>
              <a:rPr lang="it-IT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fee</a:t>
            </a: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 </a:t>
            </a:r>
          </a:p>
          <a:p>
            <a:pPr algn="r"/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Eventuali servizi extra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1184E4-CBBC-49B0-14B5-4951D1BD36D0}"/>
              </a:ext>
            </a:extLst>
          </p:cNvPr>
          <p:cNvSpPr txBox="1"/>
          <p:nvPr/>
        </p:nvSpPr>
        <p:spPr>
          <a:xfrm>
            <a:off x="5161655" y="1336111"/>
            <a:ext cx="22992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900" b="1" dirty="0">
                <a:solidFill>
                  <a:srgbClr val="2C7289"/>
                </a:solidFill>
                <a:latin typeface="Museo Sans Cyrl 100" panose="02000000000000000000" pitchFamily="2" charset="77"/>
              </a:rPr>
              <a:t>Locazione/sublocazione </a:t>
            </a:r>
          </a:p>
          <a:p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 Margini da sublocazione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1DAFD31-F9BE-E4B7-D525-E357A4852B7A}"/>
              </a:ext>
            </a:extLst>
          </p:cNvPr>
          <p:cNvSpPr/>
          <p:nvPr/>
        </p:nvSpPr>
        <p:spPr>
          <a:xfrm>
            <a:off x="2618884" y="1495175"/>
            <a:ext cx="1903011" cy="1730010"/>
          </a:xfrm>
          <a:custGeom>
            <a:avLst/>
            <a:gdLst>
              <a:gd name="connsiteX0" fmla="*/ 0 w 1903011"/>
              <a:gd name="connsiteY0" fmla="*/ 865005 h 1730010"/>
              <a:gd name="connsiteX1" fmla="*/ 951506 w 1903011"/>
              <a:gd name="connsiteY1" fmla="*/ 0 h 1730010"/>
              <a:gd name="connsiteX2" fmla="*/ 1903012 w 1903011"/>
              <a:gd name="connsiteY2" fmla="*/ 865005 h 1730010"/>
              <a:gd name="connsiteX3" fmla="*/ 951506 w 1903011"/>
              <a:gd name="connsiteY3" fmla="*/ 1730010 h 1730010"/>
              <a:gd name="connsiteX4" fmla="*/ 0 w 1903011"/>
              <a:gd name="connsiteY4" fmla="*/ 865005 h 173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011" h="1730010" extrusionOk="0">
                <a:moveTo>
                  <a:pt x="0" y="865005"/>
                </a:moveTo>
                <a:cubicBezTo>
                  <a:pt x="-64118" y="390019"/>
                  <a:pt x="433053" y="6931"/>
                  <a:pt x="951506" y="0"/>
                </a:cubicBezTo>
                <a:cubicBezTo>
                  <a:pt x="1490194" y="27063"/>
                  <a:pt x="1903616" y="405696"/>
                  <a:pt x="1903012" y="865005"/>
                </a:cubicBezTo>
                <a:cubicBezTo>
                  <a:pt x="1851848" y="1265543"/>
                  <a:pt x="1495276" y="1752097"/>
                  <a:pt x="951506" y="1730010"/>
                </a:cubicBezTo>
                <a:cubicBezTo>
                  <a:pt x="439302" y="1680547"/>
                  <a:pt x="14353" y="1369495"/>
                  <a:pt x="0" y="865005"/>
                </a:cubicBezTo>
                <a:close/>
              </a:path>
            </a:pathLst>
          </a:custGeom>
          <a:noFill/>
          <a:ln w="76200">
            <a:solidFill>
              <a:srgbClr val="1DB6B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A7997770-D52A-5540-596D-6D900D15EAA7}"/>
              </a:ext>
            </a:extLst>
          </p:cNvPr>
          <p:cNvCxnSpPr>
            <a:cxnSpLocks/>
          </p:cNvCxnSpPr>
          <p:nvPr/>
        </p:nvCxnSpPr>
        <p:spPr>
          <a:xfrm>
            <a:off x="1084082" y="2390197"/>
            <a:ext cx="1430907" cy="0"/>
          </a:xfrm>
          <a:prstGeom prst="straightConnector1">
            <a:avLst/>
          </a:prstGeom>
          <a:ln w="79375" cap="rnd">
            <a:solidFill>
              <a:srgbClr val="1DB6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DB00343-8B74-38BE-03A4-FDCC566A1D51}"/>
              </a:ext>
            </a:extLst>
          </p:cNvPr>
          <p:cNvCxnSpPr>
            <a:cxnSpLocks/>
          </p:cNvCxnSpPr>
          <p:nvPr/>
        </p:nvCxnSpPr>
        <p:spPr>
          <a:xfrm flipH="1">
            <a:off x="4620705" y="2407039"/>
            <a:ext cx="1430907" cy="0"/>
          </a:xfrm>
          <a:prstGeom prst="straightConnector1">
            <a:avLst/>
          </a:prstGeom>
          <a:ln w="79375" cap="rnd" cmpd="sng">
            <a:solidFill>
              <a:srgbClr val="1DB6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38FE72-DF6F-1DEB-E067-9AAC7F3D897B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456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growth.png">
            <a:extLst>
              <a:ext uri="{FF2B5EF4-FFF2-40B4-BE49-F238E27FC236}">
                <a16:creationId xmlns:a16="http://schemas.microsoft.com/office/drawing/2014/main" id="{D06BA10E-E81F-CA94-4BEF-F68CF2994F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26" y="2001139"/>
            <a:ext cx="3495537" cy="2969608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11/15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42208" y="0"/>
            <a:ext cx="393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Business model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255A4E-ECEB-5ACE-5B41-EFAB5BAD0B56}"/>
              </a:ext>
            </a:extLst>
          </p:cNvPr>
          <p:cNvSpPr txBox="1"/>
          <p:nvPr/>
        </p:nvSpPr>
        <p:spPr>
          <a:xfrm>
            <a:off x="142208" y="338554"/>
            <a:ext cx="206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Fattori critici di successo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CF3F112-60EE-5DA0-2ED9-6B86FF48CF09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27701963-42C7-1378-3CC1-DD6D01C78725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45F225-47F9-A098-91FD-05927BB57EDE}"/>
              </a:ext>
            </a:extLst>
          </p:cNvPr>
          <p:cNvSpPr txBox="1"/>
          <p:nvPr/>
        </p:nvSpPr>
        <p:spPr>
          <a:xfrm>
            <a:off x="664811" y="1211005"/>
            <a:ext cx="6158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 Sans Cyrl 100" panose="02000000000000000000" pitchFamily="2" charset="77"/>
              </a:rPr>
              <a:t>Ciclo operativo efficiente e versatile che consente la rapida attivazione di una nuova località con la combinazione di risorse locali e coordinamento centralizzato, garantendo la capacità di crescita anche per il futuro.</a:t>
            </a:r>
          </a:p>
          <a:p>
            <a:pPr marL="285750" indent="-285750">
              <a:buFontTx/>
              <a:buChar char="-"/>
            </a:pPr>
            <a:endParaRPr lang="it-IT" sz="9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  <a:ea typeface="Helvetica" charset="0"/>
              <a:cs typeface="Helvetica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19D7D6-AC0A-1FD4-B532-ABD4E5BAC8A8}"/>
              </a:ext>
            </a:extLst>
          </p:cNvPr>
          <p:cNvSpPr txBox="1"/>
          <p:nvPr/>
        </p:nvSpPr>
        <p:spPr>
          <a:xfrm>
            <a:off x="701776" y="1839825"/>
            <a:ext cx="6036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 Sans Cyrl 100" panose="02000000000000000000" pitchFamily="2" charset="77"/>
              </a:rPr>
              <a:t>Revenue Management e pricing dinamico, finalizzati a garantire elevati tassi di occupazione con livelli medi di prezzo competitivi, garantendo incasso adeguati. Nessun recupero crediti.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8B3A7D8-AB4D-C141-85BF-13B492329D24}"/>
              </a:ext>
            </a:extLst>
          </p:cNvPr>
          <p:cNvSpPr txBox="1"/>
          <p:nvPr/>
        </p:nvSpPr>
        <p:spPr>
          <a:xfrm>
            <a:off x="717151" y="3658433"/>
            <a:ext cx="622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 Sans Cyrl 100" panose="02000000000000000000" pitchFamily="2" charset="77"/>
              </a:rPr>
              <a:t>Self learning teams, alto grado di formazione in-house e alto grado di fidelizzazione (loyalty).</a:t>
            </a:r>
          </a:p>
          <a:p>
            <a:endParaRPr lang="it-IT" sz="9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useo Sans Cyrl 100" panose="02000000000000000000" pitchFamily="2" charset="77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BA0AC3-7385-3749-3FF5-42CA2708C3A3}"/>
              </a:ext>
            </a:extLst>
          </p:cNvPr>
          <p:cNvSpPr txBox="1"/>
          <p:nvPr/>
        </p:nvSpPr>
        <p:spPr>
          <a:xfrm>
            <a:off x="669952" y="895183"/>
            <a:ext cx="670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r>
              <a:rPr lang="it-IT" sz="1200" b="1" dirty="0">
                <a:solidFill>
                  <a:srgbClr val="1DB6BD"/>
                </a:solidFill>
                <a:latin typeface="Museo Sans Cyrl 500" panose="02000000000000000000" pitchFamily="2" charset="77"/>
              </a:rPr>
              <a:t>1. Scalabilità del business model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34F731D-4F7E-D604-D6F5-B96963D51D15}"/>
              </a:ext>
            </a:extLst>
          </p:cNvPr>
          <p:cNvSpPr txBox="1"/>
          <p:nvPr/>
        </p:nvSpPr>
        <p:spPr>
          <a:xfrm>
            <a:off x="709951" y="1486890"/>
            <a:ext cx="6661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r>
              <a:rPr lang="it-IT" sz="1200" b="1" dirty="0">
                <a:solidFill>
                  <a:srgbClr val="FFC000"/>
                </a:solidFill>
                <a:latin typeface="Museo Sans Cyrl 500" panose="02000000000000000000" pitchFamily="2" charset="77"/>
              </a:rPr>
              <a:t>2. Cash generation</a:t>
            </a:r>
          </a:p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200" b="1" dirty="0">
              <a:latin typeface="Museo Sans Cyrl 500" panose="02000000000000000000" pitchFamily="2" charset="77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6A9B029-7D97-2815-447B-31A99520818E}"/>
              </a:ext>
            </a:extLst>
          </p:cNvPr>
          <p:cNvSpPr txBox="1"/>
          <p:nvPr/>
        </p:nvSpPr>
        <p:spPr>
          <a:xfrm>
            <a:off x="701776" y="2076112"/>
            <a:ext cx="393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r>
              <a:rPr lang="it-IT" sz="1200" b="1" dirty="0">
                <a:solidFill>
                  <a:srgbClr val="EB633E"/>
                </a:solidFill>
                <a:latin typeface="Museo Sans Cyrl 500" panose="02000000000000000000" pitchFamily="2" charset="77"/>
              </a:rPr>
              <a:t>3. International customers</a:t>
            </a:r>
          </a:p>
          <a:p>
            <a:endParaRPr lang="it-IT" sz="1200" b="1" dirty="0">
              <a:solidFill>
                <a:srgbClr val="EB633E"/>
              </a:solidFill>
              <a:latin typeface="Museo Sans Cyrl 500" panose="02000000000000000000" pitchFamily="2" charset="77"/>
            </a:endParaRPr>
          </a:p>
          <a:p>
            <a:endParaRPr lang="it-IT" sz="1200" b="1" dirty="0">
              <a:latin typeface="Museo Sans Cyrl 500" panose="02000000000000000000" pitchFamily="2" charset="77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DE273B9-06C9-B3B9-1AC5-434A5E67FBEE}"/>
              </a:ext>
            </a:extLst>
          </p:cNvPr>
          <p:cNvSpPr txBox="1"/>
          <p:nvPr/>
        </p:nvSpPr>
        <p:spPr>
          <a:xfrm>
            <a:off x="724427" y="2644870"/>
            <a:ext cx="393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r>
              <a:rPr lang="it-IT" sz="1200" b="1" dirty="0">
                <a:solidFill>
                  <a:srgbClr val="1DB6BD"/>
                </a:solidFill>
                <a:latin typeface="Museo Sans Cyrl 500" panose="02000000000000000000" pitchFamily="2" charset="77"/>
              </a:rPr>
              <a:t>4. Piattaforma in-house</a:t>
            </a:r>
            <a:endParaRPr lang="it-IT" sz="12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200" b="1" dirty="0">
              <a:latin typeface="Museo Sans Cyrl 500" panose="02000000000000000000" pitchFamily="2" charset="77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5DD2219-D0F5-EB42-83F3-A37176A5C261}"/>
              </a:ext>
            </a:extLst>
          </p:cNvPr>
          <p:cNvSpPr txBox="1"/>
          <p:nvPr/>
        </p:nvSpPr>
        <p:spPr>
          <a:xfrm>
            <a:off x="701776" y="3285648"/>
            <a:ext cx="666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r>
              <a:rPr lang="it-IT" sz="1200" b="1" dirty="0">
                <a:solidFill>
                  <a:srgbClr val="FFC000"/>
                </a:solidFill>
                <a:latin typeface="Museo Sans Cyrl 500" panose="02000000000000000000" pitchFamily="2" charset="77"/>
              </a:rPr>
              <a:t>5. Dream Team</a:t>
            </a:r>
          </a:p>
          <a:p>
            <a:endParaRPr lang="it-IT" sz="1200" b="1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200" b="1" dirty="0">
              <a:latin typeface="Museo Sans Cyrl 500" panose="02000000000000000000" pitchFamily="2" charset="77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660CBB5-900A-64B1-D774-F54B396B78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7" y="1724373"/>
            <a:ext cx="379691" cy="379691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9BAAA52-3FA1-0609-0FE3-1B41D47ADD1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8" y="2911275"/>
            <a:ext cx="337645" cy="337645"/>
          </a:xfrm>
          <a:prstGeom prst="rect">
            <a:avLst/>
          </a:prstGeom>
        </p:spPr>
      </p:pic>
      <p:pic>
        <p:nvPicPr>
          <p:cNvPr id="34" name="Immagine 33" descr="ManagementTeam.png">
            <a:extLst>
              <a:ext uri="{FF2B5EF4-FFF2-40B4-BE49-F238E27FC236}">
                <a16:creationId xmlns:a16="http://schemas.microsoft.com/office/drawing/2014/main" id="{0BCE9DF8-12D9-F154-FA7B-CEE2680A124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68" t="75655" r="54145" b="13936"/>
          <a:stretch/>
        </p:blipFill>
        <p:spPr>
          <a:xfrm>
            <a:off x="342877" y="3508373"/>
            <a:ext cx="336248" cy="355657"/>
          </a:xfrm>
          <a:prstGeom prst="rect">
            <a:avLst/>
          </a:prstGeom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695E9175-85DC-08DE-B2AD-203B8F7697E5}"/>
              </a:ext>
            </a:extLst>
          </p:cNvPr>
          <p:cNvGrpSpPr/>
          <p:nvPr/>
        </p:nvGrpSpPr>
        <p:grpSpPr>
          <a:xfrm>
            <a:off x="335092" y="1166516"/>
            <a:ext cx="326685" cy="326685"/>
            <a:chOff x="2654366" y="978807"/>
            <a:chExt cx="326685" cy="326685"/>
          </a:xfrm>
        </p:grpSpPr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187BC0B5-A487-3042-2267-6066AA76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-50000"/>
                      </a14:imgEffect>
                      <a14:imgEffect>
                        <a14:saturation sat="69000"/>
                      </a14:imgEffect>
                      <a14:imgEffect>
                        <a14:brightnessContrast bright="-41000"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4366" y="978807"/>
              <a:ext cx="326685" cy="326685"/>
            </a:xfrm>
            <a:prstGeom prst="rect">
              <a:avLst/>
            </a:prstGeom>
          </p:spPr>
        </p:pic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54452C9B-C219-88EA-C2D4-C0B943F9D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0682" y="1048784"/>
              <a:ext cx="210400" cy="209875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F90A1E-D072-EAC8-4A32-55AA1F93366E}"/>
              </a:ext>
            </a:extLst>
          </p:cNvPr>
          <p:cNvSpPr txBox="1"/>
          <p:nvPr/>
        </p:nvSpPr>
        <p:spPr>
          <a:xfrm>
            <a:off x="701776" y="2440123"/>
            <a:ext cx="666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useo Sans Cyrl 100" panose="02000000000000000000" pitchFamily="2" charset="77"/>
              </a:rPr>
              <a:t>Utenza  anticiclica, di nicchia e non legata all’andamento dell’economia domestica: nel 2022 circa il 70% dei clienti Dotstay sono stati internazionali e vengono in Italia per ragioni di studio o di lavoro.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6D71052-0DDB-6CBE-978D-E1EA00AABE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2" y="2305845"/>
            <a:ext cx="399989" cy="399989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BEA6960B-CA4D-5B1C-34A0-9E6319BC2C39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3389039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AE45B5-896E-C4DE-6BC0-3C89E6A44A18}"/>
              </a:ext>
            </a:extLst>
          </p:cNvPr>
          <p:cNvSpPr txBox="1"/>
          <p:nvPr/>
        </p:nvSpPr>
        <p:spPr>
          <a:xfrm>
            <a:off x="717151" y="3013225"/>
            <a:ext cx="665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L’intera piattaforma è stata sviluppata utilizzando esclusivamente librerie Open Source, con le licenze più diffuse. E’ di proprietà commerciale esclusiva di Dotstay. Tutto il codice sviluppato è aperto, modulare e scalabile.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B855F5-FBC1-07D3-9AF3-B7962EB53932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313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7C1F06-A7F6-AA12-74BB-84ECE7CCA0BB}"/>
              </a:ext>
            </a:extLst>
          </p:cNvPr>
          <p:cNvSpPr txBox="1"/>
          <p:nvPr/>
        </p:nvSpPr>
        <p:spPr>
          <a:xfrm>
            <a:off x="2829265" y="708571"/>
            <a:ext cx="2970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Overview</a:t>
            </a: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04501" y="1345828"/>
            <a:ext cx="39309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MAP</a:t>
            </a:r>
          </a:p>
          <a:p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Management team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p3</a:t>
            </a: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Company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Business model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p10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I nostri numeri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800" dirty="0">
              <a:latin typeface="Museo Sans Cyrl 500" panose="02000000000000000000" pitchFamily="2" charset="77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7E265FD-686D-643B-A94E-AB4F75957D6B}"/>
              </a:ext>
            </a:extLst>
          </p:cNvPr>
          <p:cNvCxnSpPr>
            <a:cxnSpLocks/>
          </p:cNvCxnSpPr>
          <p:nvPr/>
        </p:nvCxnSpPr>
        <p:spPr>
          <a:xfrm>
            <a:off x="1216129" y="2243732"/>
            <a:ext cx="1574510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E87D87C-8826-3D30-E011-672F88CC6B04}"/>
              </a:ext>
            </a:extLst>
          </p:cNvPr>
          <p:cNvCxnSpPr>
            <a:cxnSpLocks/>
          </p:cNvCxnSpPr>
          <p:nvPr/>
        </p:nvCxnSpPr>
        <p:spPr>
          <a:xfrm>
            <a:off x="1580644" y="2663825"/>
            <a:ext cx="2700630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2149DD39-ED90-AA37-43F5-57FB366EE19A}"/>
              </a:ext>
            </a:extLst>
          </p:cNvPr>
          <p:cNvCxnSpPr>
            <a:cxnSpLocks/>
          </p:cNvCxnSpPr>
          <p:nvPr/>
        </p:nvCxnSpPr>
        <p:spPr>
          <a:xfrm flipV="1">
            <a:off x="2790639" y="720659"/>
            <a:ext cx="0" cy="1523073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25081700-D472-3380-CB9B-BDFF939E91F3}"/>
              </a:ext>
            </a:extLst>
          </p:cNvPr>
          <p:cNvCxnSpPr>
            <a:cxnSpLocks/>
          </p:cNvCxnSpPr>
          <p:nvPr/>
        </p:nvCxnSpPr>
        <p:spPr>
          <a:xfrm flipV="1">
            <a:off x="4281274" y="1691967"/>
            <a:ext cx="0" cy="971858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643DAAB2-6D2A-7A2A-44D7-D8A43F514F5F}"/>
              </a:ext>
            </a:extLst>
          </p:cNvPr>
          <p:cNvSpPr/>
          <p:nvPr/>
        </p:nvSpPr>
        <p:spPr>
          <a:xfrm>
            <a:off x="5710006" y="1111369"/>
            <a:ext cx="1690797" cy="120859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C4F1A54F-B955-71F9-0ACC-6AF44C482CD0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4AAADE72-6BD0-AE55-E975-06DAAB8BC407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5052767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B5211A-4445-7664-CF7F-40FAF9D5DBD9}"/>
              </a:ext>
            </a:extLst>
          </p:cNvPr>
          <p:cNvSpPr txBox="1"/>
          <p:nvPr/>
        </p:nvSpPr>
        <p:spPr>
          <a:xfrm>
            <a:off x="6420419" y="5035527"/>
            <a:ext cx="51764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12/15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0D258D-8E18-EF04-260D-C2442BEE9420}"/>
              </a:ext>
            </a:extLst>
          </p:cNvPr>
          <p:cNvSpPr txBox="1"/>
          <p:nvPr/>
        </p:nvSpPr>
        <p:spPr>
          <a:xfrm>
            <a:off x="4314349" y="1646006"/>
            <a:ext cx="240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Servizi e revenues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Fattori critici di successo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B40F94E-264E-A945-1070-6A54659E8F5A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86AB23E-71C3-CC4D-445F-B3FB9A891498}"/>
              </a:ext>
            </a:extLst>
          </p:cNvPr>
          <p:cNvSpPr/>
          <p:nvPr/>
        </p:nvSpPr>
        <p:spPr>
          <a:xfrm>
            <a:off x="117991" y="292122"/>
            <a:ext cx="7242441" cy="265196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1 13">
            <a:extLst>
              <a:ext uri="{FF2B5EF4-FFF2-40B4-BE49-F238E27FC236}">
                <a16:creationId xmlns:a16="http://schemas.microsoft.com/office/drawing/2014/main" id="{AF3CECA7-E5E5-8E7F-FD62-DD97BCA224E2}"/>
              </a:ext>
            </a:extLst>
          </p:cNvPr>
          <p:cNvCxnSpPr>
            <a:cxnSpLocks/>
          </p:cNvCxnSpPr>
          <p:nvPr/>
        </p:nvCxnSpPr>
        <p:spPr>
          <a:xfrm>
            <a:off x="1585327" y="3164676"/>
            <a:ext cx="2194510" cy="0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31">
            <a:extLst>
              <a:ext uri="{FF2B5EF4-FFF2-40B4-BE49-F238E27FC236}">
                <a16:creationId xmlns:a16="http://schemas.microsoft.com/office/drawing/2014/main" id="{40687BE8-1ED7-061C-67F7-80BD1CD621D2}"/>
              </a:ext>
            </a:extLst>
          </p:cNvPr>
          <p:cNvCxnSpPr>
            <a:cxnSpLocks/>
          </p:cNvCxnSpPr>
          <p:nvPr/>
        </p:nvCxnSpPr>
        <p:spPr>
          <a:xfrm flipV="1">
            <a:off x="3779837" y="3164676"/>
            <a:ext cx="0" cy="971858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8D56F1-E5F5-BCEC-C966-B90A0B62F6DA}"/>
              </a:ext>
            </a:extLst>
          </p:cNvPr>
          <p:cNvSpPr txBox="1"/>
          <p:nvPr/>
        </p:nvSpPr>
        <p:spPr>
          <a:xfrm>
            <a:off x="3779837" y="3091067"/>
            <a:ext cx="240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Conto Economico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Stato Patrimoniale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904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13/15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42208" y="0"/>
            <a:ext cx="39309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I nostri numeri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255A4E-ECEB-5ACE-5B41-EFAB5BAD0B56}"/>
              </a:ext>
            </a:extLst>
          </p:cNvPr>
          <p:cNvSpPr txBox="1"/>
          <p:nvPr/>
        </p:nvSpPr>
        <p:spPr>
          <a:xfrm>
            <a:off x="142208" y="338554"/>
            <a:ext cx="2587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Conto economico consolidato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CF3F112-60EE-5DA0-2ED9-6B86FF48CF09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1C99109A-F24F-4847-C3E7-FD01AD8FC02C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676BB1B7-ED1F-0A5A-CF2F-00B6F842C6CD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5213024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629E7A-A765-5FDE-4993-9B02C036371D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graphicFrame>
        <p:nvGraphicFramePr>
          <p:cNvPr id="8" name="Tabella 36">
            <a:extLst>
              <a:ext uri="{FF2B5EF4-FFF2-40B4-BE49-F238E27FC236}">
                <a16:creationId xmlns:a16="http://schemas.microsoft.com/office/drawing/2014/main" id="{749FEE65-8D24-4D70-405E-9E5324F85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5"/>
              </p:ext>
            </p:extLst>
          </p:nvPr>
        </p:nvGraphicFramePr>
        <p:xfrm>
          <a:off x="179109" y="792163"/>
          <a:ext cx="3602898" cy="376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324">
                  <a:extLst>
                    <a:ext uri="{9D8B030D-6E8A-4147-A177-3AD203B41FA5}">
                      <a16:colId xmlns:a16="http://schemas.microsoft.com/office/drawing/2014/main" val="3957642687"/>
                    </a:ext>
                  </a:extLst>
                </a:gridCol>
                <a:gridCol w="632445">
                  <a:extLst>
                    <a:ext uri="{9D8B030D-6E8A-4147-A177-3AD203B41FA5}">
                      <a16:colId xmlns:a16="http://schemas.microsoft.com/office/drawing/2014/main" val="507441499"/>
                    </a:ext>
                  </a:extLst>
                </a:gridCol>
                <a:gridCol w="585759">
                  <a:extLst>
                    <a:ext uri="{9D8B030D-6E8A-4147-A177-3AD203B41FA5}">
                      <a16:colId xmlns:a16="http://schemas.microsoft.com/office/drawing/2014/main" val="1815639422"/>
                    </a:ext>
                  </a:extLst>
                </a:gridCol>
                <a:gridCol w="157656">
                  <a:extLst>
                    <a:ext uri="{9D8B030D-6E8A-4147-A177-3AD203B41FA5}">
                      <a16:colId xmlns:a16="http://schemas.microsoft.com/office/drawing/2014/main" val="2801858167"/>
                    </a:ext>
                  </a:extLst>
                </a:gridCol>
                <a:gridCol w="587298">
                  <a:extLst>
                    <a:ext uri="{9D8B030D-6E8A-4147-A177-3AD203B41FA5}">
                      <a16:colId xmlns:a16="http://schemas.microsoft.com/office/drawing/2014/main" val="2671355089"/>
                    </a:ext>
                  </a:extLst>
                </a:gridCol>
                <a:gridCol w="652416">
                  <a:extLst>
                    <a:ext uri="{9D8B030D-6E8A-4147-A177-3AD203B41FA5}">
                      <a16:colId xmlns:a16="http://schemas.microsoft.com/office/drawing/2014/main" val="1182353584"/>
                    </a:ext>
                  </a:extLst>
                </a:gridCol>
              </a:tblGrid>
              <a:tr h="392077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Conto economico (€/000)</a:t>
                      </a:r>
                    </a:p>
                  </a:txBody>
                  <a:tcPr marL="66128" marR="66128" marT="33064" marB="3306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FY2022</a:t>
                      </a:r>
                    </a:p>
                  </a:txBody>
                  <a:tcPr marL="66128" marR="66128" marT="33064" marB="3306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FY2023</a:t>
                      </a:r>
                    </a:p>
                  </a:txBody>
                  <a:tcPr marL="66128" marR="66128" marT="33064" marB="3306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1H2023</a:t>
                      </a:r>
                    </a:p>
                  </a:txBody>
                  <a:tcPr marL="66128" marR="66128" marT="33064" marB="3306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1H2024</a:t>
                      </a:r>
                    </a:p>
                  </a:txBody>
                  <a:tcPr marL="66128" marR="66128" marT="33064" marB="33064" anchor="ctr">
                    <a:solidFill>
                      <a:srgbClr val="1DB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7856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Valore della produzione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412,55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873,82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338,74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553.98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55661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Costo materie prime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(4,33)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(8,23)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(4,40)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(7,31)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26476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Costo servizi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(207,07)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(622,75)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(301,16)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(290,04)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61134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Costo godimento beni di terzi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(202,28)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(767,48)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(297,01)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(580,47)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43693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Costo per il personale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(49,78)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(136,87)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(55,60)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(82,88)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96363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Altri costi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(94,50)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(253,28)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(137,73)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(65,76)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3456"/>
                  </a:ext>
                </a:extLst>
              </a:tr>
              <a:tr h="224930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EBITDA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(145,41)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(914,79)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(457,16)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(472,48)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88234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D&amp;A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(77,32)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(201,56)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(94,54)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(99,80)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98926"/>
                  </a:ext>
                </a:extLst>
              </a:tr>
              <a:tr h="224930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EBIT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(222,73)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(1.116,35)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(551,70)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(572,29)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12251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Proventi (oneri finanziari)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(8,12)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(18,87)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(21,45)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(4,73)</a:t>
                      </a:r>
                    </a:p>
                  </a:txBody>
                  <a:tcPr marL="66128" marR="66128" marT="33064" marB="33064" anchor="ctr"/>
                </a:tc>
                <a:extLst>
                  <a:ext uri="{0D108BD9-81ED-4DB2-BD59-A6C34878D82A}">
                    <a16:rowId xmlns:a16="http://schemas.microsoft.com/office/drawing/2014/main" val="2541079348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EBT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(230,85)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(1.135,22)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(573,15)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(577,02)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59815"/>
                  </a:ext>
                </a:extLst>
              </a:tr>
              <a:tr h="228841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Imposte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(20,75)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(28,46)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0</a:t>
                      </a:r>
                    </a:p>
                  </a:txBody>
                  <a:tcPr marL="66128" marR="66128" marT="33064" marB="330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0</a:t>
                      </a:r>
                    </a:p>
                  </a:txBody>
                  <a:tcPr marL="66128" marR="66128" marT="33064" marB="33064" anchor="ctr"/>
                </a:tc>
                <a:extLst>
                  <a:ext uri="{0D108BD9-81ED-4DB2-BD59-A6C34878D82A}">
                    <a16:rowId xmlns:a16="http://schemas.microsoft.com/office/drawing/2014/main" val="3382009299"/>
                  </a:ext>
                </a:extLst>
              </a:tr>
              <a:tr h="224930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Risultato netto esercizio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(251,60)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(1.163,68)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66128" marR="66128" marT="33064" marB="3306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(573,15)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(577,02)</a:t>
                      </a:r>
                    </a:p>
                  </a:txBody>
                  <a:tcPr marL="66128" marR="66128" marT="33064" marB="330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00030"/>
                  </a:ext>
                </a:extLst>
              </a:tr>
            </a:tbl>
          </a:graphicData>
        </a:graphic>
      </p:graphicFrame>
      <p:cxnSp>
        <p:nvCxnSpPr>
          <p:cNvPr id="6" name="Connettore 1 21">
            <a:extLst>
              <a:ext uri="{FF2B5EF4-FFF2-40B4-BE49-F238E27FC236}">
                <a16:creationId xmlns:a16="http://schemas.microsoft.com/office/drawing/2014/main" id="{73C59A86-518A-2C9B-4E3C-505FD32E4C26}"/>
              </a:ext>
            </a:extLst>
          </p:cNvPr>
          <p:cNvCxnSpPr>
            <a:cxnSpLocks/>
          </p:cNvCxnSpPr>
          <p:nvPr/>
        </p:nvCxnSpPr>
        <p:spPr>
          <a:xfrm>
            <a:off x="3863438" y="1328025"/>
            <a:ext cx="9265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21">
            <a:extLst>
              <a:ext uri="{FF2B5EF4-FFF2-40B4-BE49-F238E27FC236}">
                <a16:creationId xmlns:a16="http://schemas.microsoft.com/office/drawing/2014/main" id="{ABB5902D-43DC-6643-45EE-4E028E79A5B7}"/>
              </a:ext>
            </a:extLst>
          </p:cNvPr>
          <p:cNvCxnSpPr>
            <a:cxnSpLocks/>
          </p:cNvCxnSpPr>
          <p:nvPr/>
        </p:nvCxnSpPr>
        <p:spPr>
          <a:xfrm>
            <a:off x="3874618" y="2900347"/>
            <a:ext cx="9265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>
            <a:extLst>
              <a:ext uri="{FF2B5EF4-FFF2-40B4-BE49-F238E27FC236}">
                <a16:creationId xmlns:a16="http://schemas.microsoft.com/office/drawing/2014/main" id="{58F39669-9CA1-B3BB-BCF7-686017B6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398" y="936526"/>
            <a:ext cx="2500363" cy="92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l</a:t>
            </a:r>
            <a:r>
              <a:rPr lang="en-US" altLang="en-US" sz="800" dirty="0" err="1">
                <a:latin typeface="Museo Sans Cyrl 100" panose="02000000000000000000"/>
              </a:rPr>
              <a:t>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valore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della produzione è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aumentato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da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338,74K€ nel 1H2023 a 553,98K€ nel 1H2024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segnando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una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crescita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del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+64%</a:t>
            </a:r>
            <a:r>
              <a:rPr lang="en-US" altLang="en-US" sz="800" dirty="0">
                <a:latin typeface="Museo Sans Cyrl 100" panose="0200000000000000000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useo Sans Cyrl 100" panose="02000000000000000000"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Questo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incremento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è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attribuibile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all'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aumento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del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numero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di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immobili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in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locazione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diretta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, che ha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ampliato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la base di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ricavi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operativi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. 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F968F2D-1185-E8DF-DD78-DD176AA802E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1398" y="2266875"/>
            <a:ext cx="2500362" cy="134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L'EBITDA Margin,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calcolato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come EBITDA/Valore della Produzione, è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passato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da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-135% nel 1H2023 a -85% nel 1H2024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Questo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miglioramento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del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+37% in termini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relativi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riflette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una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maggiore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efficienza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operativa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, con un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contenimento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delle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perdite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rispetto ai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ricavi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Nonostante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l'EBITDA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resti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negativo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, il trend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mostra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un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progresso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nella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gestione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dei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costi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e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nell'ottimizzazione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della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struttura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operativa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useo Sans Cyrl 100" panose="0200000000000000000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497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14/15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42208" y="0"/>
            <a:ext cx="39309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I nostri numeri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255A4E-ECEB-5ACE-5B41-EFAB5BAD0B56}"/>
              </a:ext>
            </a:extLst>
          </p:cNvPr>
          <p:cNvSpPr txBox="1"/>
          <p:nvPr/>
        </p:nvSpPr>
        <p:spPr>
          <a:xfrm>
            <a:off x="142208" y="338554"/>
            <a:ext cx="25946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Stato patrimoniale consolidato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70FA3858-52B8-BB80-539D-2548AD5ED007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7ED9DD5-353E-E1D3-3EF4-FC24B70CA89E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F1808922-3194-54EC-D865-98312CE12170}"/>
              </a:ext>
            </a:extLst>
          </p:cNvPr>
          <p:cNvCxnSpPr>
            <a:cxnSpLocks/>
          </p:cNvCxnSpPr>
          <p:nvPr/>
        </p:nvCxnSpPr>
        <p:spPr>
          <a:xfrm>
            <a:off x="4465604" y="2156933"/>
            <a:ext cx="9265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73464BCD-EDCB-DEFB-73D5-F9C340B5F571}"/>
              </a:ext>
            </a:extLst>
          </p:cNvPr>
          <p:cNvSpPr/>
          <p:nvPr/>
        </p:nvSpPr>
        <p:spPr>
          <a:xfrm>
            <a:off x="5466030" y="912085"/>
            <a:ext cx="2005287" cy="79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La voce  immobilizzazioni immateriali contiene anche la capitalizzazione dei costi di Ricerca &amp; Sviluppo inerenti alla piattaforma online e al processo produttivo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5256F8-CE35-6557-7322-5FF282127216}"/>
              </a:ext>
            </a:extLst>
          </p:cNvPr>
          <p:cNvSpPr/>
          <p:nvPr/>
        </p:nvSpPr>
        <p:spPr>
          <a:xfrm>
            <a:off x="5479624" y="1823211"/>
            <a:ext cx="1892137" cy="667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La  Società non genera Crediti v/clienti se non in misura marginale in quanto il modello di business prevede incassi a vista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D58B84-5313-58F8-C79B-7E6E2844F8EF}"/>
              </a:ext>
            </a:extLst>
          </p:cNvPr>
          <p:cNvSpPr/>
          <p:nvPr/>
        </p:nvSpPr>
        <p:spPr>
          <a:xfrm>
            <a:off x="5466030" y="2747603"/>
            <a:ext cx="1688878" cy="447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La policy  sui Debiti v/Fornitori non prevede particolari dilazioni di pagamento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A666645-0C9A-109A-EF84-8F262C304F1E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5429839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720365-03AE-9EFC-0967-83762921820A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1F92C2C-1E79-4ED0-CC53-49A9870C0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784615"/>
              </p:ext>
            </p:extLst>
          </p:nvPr>
        </p:nvGraphicFramePr>
        <p:xfrm>
          <a:off x="203198" y="763401"/>
          <a:ext cx="4262406" cy="417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107">
                  <a:extLst>
                    <a:ext uri="{9D8B030D-6E8A-4147-A177-3AD203B41FA5}">
                      <a16:colId xmlns:a16="http://schemas.microsoft.com/office/drawing/2014/main" val="3957642687"/>
                    </a:ext>
                  </a:extLst>
                </a:gridCol>
                <a:gridCol w="623451">
                  <a:extLst>
                    <a:ext uri="{9D8B030D-6E8A-4147-A177-3AD203B41FA5}">
                      <a16:colId xmlns:a16="http://schemas.microsoft.com/office/drawing/2014/main" val="507441499"/>
                    </a:ext>
                  </a:extLst>
                </a:gridCol>
                <a:gridCol w="563516">
                  <a:extLst>
                    <a:ext uri="{9D8B030D-6E8A-4147-A177-3AD203B41FA5}">
                      <a16:colId xmlns:a16="http://schemas.microsoft.com/office/drawing/2014/main" val="2200769267"/>
                    </a:ext>
                  </a:extLst>
                </a:gridCol>
                <a:gridCol w="135294">
                  <a:extLst>
                    <a:ext uri="{9D8B030D-6E8A-4147-A177-3AD203B41FA5}">
                      <a16:colId xmlns:a16="http://schemas.microsoft.com/office/drawing/2014/main" val="2748657237"/>
                    </a:ext>
                  </a:extLst>
                </a:gridCol>
                <a:gridCol w="683941">
                  <a:extLst>
                    <a:ext uri="{9D8B030D-6E8A-4147-A177-3AD203B41FA5}">
                      <a16:colId xmlns:a16="http://schemas.microsoft.com/office/drawing/2014/main" val="2671355089"/>
                    </a:ext>
                  </a:extLst>
                </a:gridCol>
                <a:gridCol w="741097">
                  <a:extLst>
                    <a:ext uri="{9D8B030D-6E8A-4147-A177-3AD203B41FA5}">
                      <a16:colId xmlns:a16="http://schemas.microsoft.com/office/drawing/2014/main" val="1182353584"/>
                    </a:ext>
                  </a:extLst>
                </a:gridCol>
              </a:tblGrid>
              <a:tr h="388433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Stato patrimoniale (€/000)</a:t>
                      </a:r>
                    </a:p>
                  </a:txBody>
                  <a:tcPr marL="54947" marR="54947" marT="27474" marB="2747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FY2022</a:t>
                      </a:r>
                    </a:p>
                  </a:txBody>
                  <a:tcPr marL="54947" marR="54947" marT="27474" marB="2747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FY2023</a:t>
                      </a:r>
                    </a:p>
                  </a:txBody>
                  <a:tcPr marL="54947" marR="54947" marT="27474" marB="2747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1H2023</a:t>
                      </a:r>
                    </a:p>
                  </a:txBody>
                  <a:tcPr marL="54947" marR="54947" marT="27474" marB="27474" anchor="ctr">
                    <a:solidFill>
                      <a:srgbClr val="1DB6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1H2024</a:t>
                      </a:r>
                    </a:p>
                  </a:txBody>
                  <a:tcPr marL="54947" marR="54947" marT="27474" marB="27474" anchor="ctr">
                    <a:solidFill>
                      <a:srgbClr val="1DB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7856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Immobilizzazioni immateriali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771,61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630,99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705,70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589,00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155661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Immobilizzazioni materiali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17,83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34,51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20,76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30,97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26476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Immobilizzazioni finanziarie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71,71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244,15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156,95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259,00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61134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Attivo immobilizzato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861,15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909,65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883,41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878,97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43693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Crediti verso clienti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4,85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19,81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2,64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32,18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96363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Debiti verso fornitori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(510,01)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(69,01)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(140,06)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(70,91)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13456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Altri crediti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446,76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7,1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94,49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0,8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188234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Altri debiti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(411,13)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(454,25)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(373,90)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(458,32)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98926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CCN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(469,53)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(496,35)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(416,83)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(496,25)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12251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Fondo Rischi e TFR</a:t>
                      </a:r>
                    </a:p>
                  </a:txBody>
                  <a:tcPr marL="54947" marR="54947" marT="27474" marB="27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(8,15)</a:t>
                      </a:r>
                    </a:p>
                  </a:txBody>
                  <a:tcPr marL="54947" marR="54947" marT="27474" marB="27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(4,34)</a:t>
                      </a:r>
                    </a:p>
                  </a:txBody>
                  <a:tcPr marL="54947" marR="54947" marT="27474" marB="27474" anchor="ctr"/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(3,76)</a:t>
                      </a:r>
                    </a:p>
                  </a:txBody>
                  <a:tcPr marL="54947" marR="54947" marT="27474" marB="27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(7,14)</a:t>
                      </a:r>
                    </a:p>
                  </a:txBody>
                  <a:tcPr marL="54947" marR="54947" marT="27474" marB="27474" anchor="ctr"/>
                </a:tc>
                <a:extLst>
                  <a:ext uri="{0D108BD9-81ED-4DB2-BD59-A6C34878D82A}">
                    <a16:rowId xmlns:a16="http://schemas.microsoft.com/office/drawing/2014/main" val="2541079348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CIN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383,47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408,97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462,82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375,58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59815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PFN </a:t>
                      </a:r>
                      <a:r>
                        <a:rPr lang="it-IT" sz="800" b="0" i="0" dirty="0" err="1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Adjusted</a:t>
                      </a:r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 (Cassa)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(1.876,19)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(699,44)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(1.223,70)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(155,80)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09299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Debiti verso banche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154,91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103,69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131,50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73,78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00030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Cassa ed </a:t>
                      </a:r>
                      <a:r>
                        <a:rPr lang="it-IT" sz="800" b="0" i="0" dirty="0" err="1">
                          <a:latin typeface="Museo Sans Cyrl 300" panose="02000000000000000000" pitchFamily="2" charset="77"/>
                        </a:rPr>
                        <a:t>eq</a:t>
                      </a:r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.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(2.163,03)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(853,35)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(1.454,94)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(285,10)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936084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Debiti Tributari rateizzati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131,92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50,22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99,74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latin typeface="Museo Sans Cyrl 300" panose="02000000000000000000" pitchFamily="2" charset="77"/>
                        </a:rPr>
                        <a:t>55,53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48500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PN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2.259,67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1.108,41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1.686,52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531,38</a:t>
                      </a:r>
                    </a:p>
                  </a:txBody>
                  <a:tcPr marL="54947" marR="54947" marT="27474" marB="2747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24280"/>
                  </a:ext>
                </a:extLst>
              </a:tr>
              <a:tr h="222839">
                <a:tc>
                  <a:txBody>
                    <a:bodyPr/>
                    <a:lstStyle/>
                    <a:p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Fonti di finanziamento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383,47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408,97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800" b="0" i="0" dirty="0">
                        <a:solidFill>
                          <a:schemeClr val="bg1"/>
                        </a:solidFill>
                        <a:latin typeface="Museo Sans Cyrl 300" panose="02000000000000000000" pitchFamily="2" charset="77"/>
                      </a:endParaRPr>
                    </a:p>
                  </a:txBody>
                  <a:tcPr marL="54947" marR="54947" marT="27474" marB="274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462,82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b="0" i="0" dirty="0">
                          <a:solidFill>
                            <a:schemeClr val="bg1"/>
                          </a:solidFill>
                          <a:latin typeface="Museo Sans Cyrl 300" panose="02000000000000000000" pitchFamily="2" charset="77"/>
                        </a:rPr>
                        <a:t>375,58</a:t>
                      </a:r>
                    </a:p>
                  </a:txBody>
                  <a:tcPr marL="54947" marR="54947" marT="27474" marB="274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017124"/>
                  </a:ext>
                </a:extLst>
              </a:tr>
            </a:tbl>
          </a:graphicData>
        </a:graphic>
      </p:graphicFrame>
      <p:cxnSp>
        <p:nvCxnSpPr>
          <p:cNvPr id="15" name="Connettore 1 21">
            <a:extLst>
              <a:ext uri="{FF2B5EF4-FFF2-40B4-BE49-F238E27FC236}">
                <a16:creationId xmlns:a16="http://schemas.microsoft.com/office/drawing/2014/main" id="{92A8D617-7643-1C02-64A2-47E3054D280C}"/>
              </a:ext>
            </a:extLst>
          </p:cNvPr>
          <p:cNvCxnSpPr>
            <a:cxnSpLocks/>
          </p:cNvCxnSpPr>
          <p:nvPr/>
        </p:nvCxnSpPr>
        <p:spPr>
          <a:xfrm>
            <a:off x="4465604" y="1268552"/>
            <a:ext cx="9265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21">
            <a:extLst>
              <a:ext uri="{FF2B5EF4-FFF2-40B4-BE49-F238E27FC236}">
                <a16:creationId xmlns:a16="http://schemas.microsoft.com/office/drawing/2014/main" id="{CB04F434-82E6-00C3-24E6-6FDAD7CA7434}"/>
              </a:ext>
            </a:extLst>
          </p:cNvPr>
          <p:cNvCxnSpPr>
            <a:cxnSpLocks/>
          </p:cNvCxnSpPr>
          <p:nvPr/>
        </p:nvCxnSpPr>
        <p:spPr>
          <a:xfrm>
            <a:off x="4486661" y="2394540"/>
            <a:ext cx="848026" cy="4475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7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95;p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27A255E-CA69-6D35-CE73-8DBDFA4195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2606" b="-17552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C1DB48-CFFF-1D66-04A9-C3D53A8902E3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15/15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B80C56-E7DA-0781-6E25-DFF1B3031721}"/>
              </a:ext>
            </a:extLst>
          </p:cNvPr>
          <p:cNvSpPr txBox="1"/>
          <p:nvPr/>
        </p:nvSpPr>
        <p:spPr>
          <a:xfrm>
            <a:off x="229963" y="2409909"/>
            <a:ext cx="69872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/>
              <a:t>Deliberato un aumento di capitale per un massimo di €1.845.599,40.</a:t>
            </a:r>
            <a:br>
              <a:rPr lang="it-IT" sz="900" dirty="0"/>
            </a:br>
            <a:r>
              <a:rPr lang="it-IT" sz="900" dirty="0"/>
              <a:t>Alla data del 20.12.2024, è stato sottoscritto il </a:t>
            </a:r>
            <a:r>
              <a:rPr lang="it-IT" sz="900" b="1" dirty="0"/>
              <a:t>62,70%</a:t>
            </a:r>
            <a:r>
              <a:rPr lang="it-IT" sz="900" dirty="0"/>
              <a:t>, pari a </a:t>
            </a:r>
            <a:r>
              <a:rPr lang="it-IT" sz="900" b="1" dirty="0"/>
              <a:t>€1.157.119,20</a:t>
            </a:r>
            <a:r>
              <a:rPr lang="it-IT" sz="900" dirty="0"/>
              <a:t>. La quota residua dell'aumento di capitale potrà essere sottoscritta </a:t>
            </a:r>
            <a:r>
              <a:rPr lang="it-IT" sz="900" b="1" dirty="0"/>
              <a:t>fino al 31 marzo 2025</a:t>
            </a:r>
            <a:r>
              <a:rPr lang="it-IT" sz="900" dirty="0"/>
              <a:t>.</a:t>
            </a:r>
            <a:endParaRPr lang="it-IT" sz="900" dirty="0">
              <a:latin typeface="Museo Sans Cyrl 100" panose="02000000000000000000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2D5B0BE-331B-3D05-F516-78918510F535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02B41C6-FC16-92EC-9B2B-00D1BCDD4676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6674178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1C85CD-C9F6-493B-7B26-3697A68EE9FA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648B7-E524-CDF8-FC04-16FE6B59DCEA}"/>
              </a:ext>
            </a:extLst>
          </p:cNvPr>
          <p:cNvSpPr txBox="1"/>
          <p:nvPr/>
        </p:nvSpPr>
        <p:spPr>
          <a:xfrm>
            <a:off x="1889706" y="1837371"/>
            <a:ext cx="3780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1DB6BD"/>
                </a:solidFill>
                <a:latin typeface="Museo Sans Cyrl 100" panose="02000000000000000000"/>
              </a:rPr>
              <a:t>IL BUSINESS MODEL FUNZIONA.</a:t>
            </a:r>
            <a:endParaRPr lang="en-GB" dirty="0">
              <a:latin typeface="Museo Sans Cyrl 100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2954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6;p15">
            <a:extLst>
              <a:ext uri="{FF2B5EF4-FFF2-40B4-BE49-F238E27FC236}">
                <a16:creationId xmlns:a16="http://schemas.microsoft.com/office/drawing/2014/main" id="{A8207B3F-B7E2-6B20-486A-32E98ACE74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267427"/>
            <a:ext cx="7559675" cy="106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559"/>
          <a:stretch/>
        </p:blipFill>
        <p:spPr>
          <a:xfrm>
            <a:off x="3211828" y="2236532"/>
            <a:ext cx="1136015" cy="85458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A52088-5FFC-7024-EF62-AB6B5FE6ACC1}"/>
              </a:ext>
            </a:extLst>
          </p:cNvPr>
          <p:cNvSpPr/>
          <p:nvPr/>
        </p:nvSpPr>
        <p:spPr>
          <a:xfrm>
            <a:off x="0" y="-109728"/>
            <a:ext cx="7559675" cy="4386299"/>
          </a:xfrm>
          <a:prstGeom prst="rect">
            <a:avLst/>
          </a:prstGeom>
          <a:solidFill>
            <a:srgbClr val="078B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1DCBD65-A66C-2B05-8164-F28BCB1976A2}"/>
              </a:ext>
            </a:extLst>
          </p:cNvPr>
          <p:cNvSpPr/>
          <p:nvPr/>
        </p:nvSpPr>
        <p:spPr>
          <a:xfrm>
            <a:off x="2846342" y="2875673"/>
            <a:ext cx="19949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Museo Sans Cyrl 300" charset="0"/>
                <a:cs typeface="Museo Sans Cyrl 300" charset="0"/>
              </a:rPr>
              <a:t>www.dotstay.com</a:t>
            </a:r>
            <a:endParaRPr lang="it-IT" sz="8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  <a:ea typeface="Museo Sans Cyrl 300" charset="0"/>
              <a:cs typeface="Museo Sans Cyrl 300" charset="0"/>
            </a:endParaRPr>
          </a:p>
        </p:txBody>
      </p:sp>
      <p:pic>
        <p:nvPicPr>
          <p:cNvPr id="8" name="Immagine 7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DD49C939-2C5A-73C4-7E49-FC0128EE7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080" y="2495528"/>
            <a:ext cx="1565507" cy="3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3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1/15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04501" y="1297162"/>
            <a:ext cx="39309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MAP</a:t>
            </a:r>
          </a:p>
          <a:p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Management team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Company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Business model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I nostri numeri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800" dirty="0">
              <a:latin typeface="Museo Sans Cyrl 500" panose="02000000000000000000" pitchFamily="2" charset="77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7E265FD-686D-643B-A94E-AB4F75957D6B}"/>
              </a:ext>
            </a:extLst>
          </p:cNvPr>
          <p:cNvCxnSpPr>
            <a:cxnSpLocks/>
          </p:cNvCxnSpPr>
          <p:nvPr/>
        </p:nvCxnSpPr>
        <p:spPr>
          <a:xfrm>
            <a:off x="1165328" y="2211982"/>
            <a:ext cx="1574510" cy="0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7C1F06-A7F6-AA12-74BB-84ECE7CCA0BB}"/>
              </a:ext>
            </a:extLst>
          </p:cNvPr>
          <p:cNvSpPr txBox="1"/>
          <p:nvPr/>
        </p:nvSpPr>
        <p:spPr>
          <a:xfrm>
            <a:off x="2739838" y="707215"/>
            <a:ext cx="169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Overview</a:t>
            </a: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E87D87C-8826-3D30-E011-672F88CC6B04}"/>
              </a:ext>
            </a:extLst>
          </p:cNvPr>
          <p:cNvCxnSpPr>
            <a:cxnSpLocks/>
          </p:cNvCxnSpPr>
          <p:nvPr/>
        </p:nvCxnSpPr>
        <p:spPr>
          <a:xfrm>
            <a:off x="1561790" y="2653549"/>
            <a:ext cx="2700630" cy="0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2149DD39-ED90-AA37-43F5-57FB366EE19A}"/>
              </a:ext>
            </a:extLst>
          </p:cNvPr>
          <p:cNvCxnSpPr>
            <a:cxnSpLocks/>
          </p:cNvCxnSpPr>
          <p:nvPr/>
        </p:nvCxnSpPr>
        <p:spPr>
          <a:xfrm flipV="1">
            <a:off x="2739838" y="688909"/>
            <a:ext cx="0" cy="1523073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25081700-D472-3380-CB9B-BDFF939E91F3}"/>
              </a:ext>
            </a:extLst>
          </p:cNvPr>
          <p:cNvCxnSpPr>
            <a:cxnSpLocks/>
          </p:cNvCxnSpPr>
          <p:nvPr/>
        </p:nvCxnSpPr>
        <p:spPr>
          <a:xfrm flipV="1">
            <a:off x="4259911" y="1679862"/>
            <a:ext cx="0" cy="971858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ACB7AE-954C-5294-AE66-09DED84A4CFC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BA9B601-786C-B924-5A9C-3DF9A8A8A7FB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F5BB6A4F-2C64-0D84-9858-25E4E236DEC0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226244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20FC14-E50C-5312-80DD-0E6C6989859D}"/>
              </a:ext>
            </a:extLst>
          </p:cNvPr>
          <p:cNvSpPr txBox="1"/>
          <p:nvPr/>
        </p:nvSpPr>
        <p:spPr>
          <a:xfrm>
            <a:off x="4331623" y="1631062"/>
            <a:ext cx="240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Servizi e revenues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Fattori critici di successo</a:t>
            </a:r>
          </a:p>
        </p:txBody>
      </p:sp>
      <p:cxnSp>
        <p:nvCxnSpPr>
          <p:cNvPr id="10" name="Connettore 1 13">
            <a:extLst>
              <a:ext uri="{FF2B5EF4-FFF2-40B4-BE49-F238E27FC236}">
                <a16:creationId xmlns:a16="http://schemas.microsoft.com/office/drawing/2014/main" id="{313CFDD6-C82A-9375-A667-B69CF14AB813}"/>
              </a:ext>
            </a:extLst>
          </p:cNvPr>
          <p:cNvCxnSpPr>
            <a:cxnSpLocks/>
          </p:cNvCxnSpPr>
          <p:nvPr/>
        </p:nvCxnSpPr>
        <p:spPr>
          <a:xfrm>
            <a:off x="1559281" y="3108405"/>
            <a:ext cx="2194510" cy="0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31">
            <a:extLst>
              <a:ext uri="{FF2B5EF4-FFF2-40B4-BE49-F238E27FC236}">
                <a16:creationId xmlns:a16="http://schemas.microsoft.com/office/drawing/2014/main" id="{8204F372-751B-5811-E05E-FCE855C72C55}"/>
              </a:ext>
            </a:extLst>
          </p:cNvPr>
          <p:cNvCxnSpPr>
            <a:cxnSpLocks/>
          </p:cNvCxnSpPr>
          <p:nvPr/>
        </p:nvCxnSpPr>
        <p:spPr>
          <a:xfrm flipV="1">
            <a:off x="3753791" y="3108405"/>
            <a:ext cx="0" cy="971858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3413C6-8A59-841E-8C8C-1B42B9A0A61E}"/>
              </a:ext>
            </a:extLst>
          </p:cNvPr>
          <p:cNvSpPr txBox="1"/>
          <p:nvPr/>
        </p:nvSpPr>
        <p:spPr>
          <a:xfrm>
            <a:off x="3753791" y="3812674"/>
            <a:ext cx="240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Conto Economico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Stato Patrimoniale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54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9593826-4CC8-9AFE-AB42-F012453E03C8}"/>
              </a:ext>
            </a:extLst>
          </p:cNvPr>
          <p:cNvSpPr txBox="1"/>
          <p:nvPr/>
        </p:nvSpPr>
        <p:spPr>
          <a:xfrm>
            <a:off x="4373535" y="1631402"/>
            <a:ext cx="240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Servizi e revenues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Fattori critici di successo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7C1F06-A7F6-AA12-74BB-84ECE7CCA0BB}"/>
              </a:ext>
            </a:extLst>
          </p:cNvPr>
          <p:cNvSpPr txBox="1"/>
          <p:nvPr/>
        </p:nvSpPr>
        <p:spPr>
          <a:xfrm>
            <a:off x="2934438" y="698211"/>
            <a:ext cx="1690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Overview</a:t>
            </a: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2/15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04501" y="1297162"/>
            <a:ext cx="39309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MAP</a:t>
            </a:r>
          </a:p>
          <a:p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Management team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Company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Business model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p10</a:t>
            </a: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I nostri numeri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p13</a:t>
            </a:r>
          </a:p>
          <a:p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800" dirty="0">
              <a:latin typeface="Museo Sans Cyrl 500" panose="02000000000000000000" pitchFamily="2" charset="77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7E265FD-686D-643B-A94E-AB4F75957D6B}"/>
              </a:ext>
            </a:extLst>
          </p:cNvPr>
          <p:cNvCxnSpPr>
            <a:cxnSpLocks/>
          </p:cNvCxnSpPr>
          <p:nvPr/>
        </p:nvCxnSpPr>
        <p:spPr>
          <a:xfrm>
            <a:off x="1636223" y="2197960"/>
            <a:ext cx="1242760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E87D87C-8826-3D30-E011-672F88CC6B04}"/>
              </a:ext>
            </a:extLst>
          </p:cNvPr>
          <p:cNvCxnSpPr>
            <a:cxnSpLocks/>
          </p:cNvCxnSpPr>
          <p:nvPr/>
        </p:nvCxnSpPr>
        <p:spPr>
          <a:xfrm>
            <a:off x="1631684" y="2653549"/>
            <a:ext cx="2700630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EB38562-23B5-BD82-BD0C-7B0BD9AF1486}"/>
              </a:ext>
            </a:extLst>
          </p:cNvPr>
          <p:cNvSpPr txBox="1"/>
          <p:nvPr/>
        </p:nvSpPr>
        <p:spPr>
          <a:xfrm>
            <a:off x="5867983" y="2328846"/>
            <a:ext cx="122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2149DD39-ED90-AA37-43F5-57FB366EE19A}"/>
              </a:ext>
            </a:extLst>
          </p:cNvPr>
          <p:cNvCxnSpPr>
            <a:cxnSpLocks/>
          </p:cNvCxnSpPr>
          <p:nvPr/>
        </p:nvCxnSpPr>
        <p:spPr>
          <a:xfrm flipV="1">
            <a:off x="2878983" y="674887"/>
            <a:ext cx="0" cy="1523073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25081700-D472-3380-CB9B-BDFF939E91F3}"/>
              </a:ext>
            </a:extLst>
          </p:cNvPr>
          <p:cNvCxnSpPr>
            <a:cxnSpLocks/>
          </p:cNvCxnSpPr>
          <p:nvPr/>
        </p:nvCxnSpPr>
        <p:spPr>
          <a:xfrm flipV="1">
            <a:off x="4332314" y="1681691"/>
            <a:ext cx="0" cy="971858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D72616BC-B203-9C24-D863-94AF01D40561}"/>
              </a:ext>
            </a:extLst>
          </p:cNvPr>
          <p:cNvSpPr/>
          <p:nvPr/>
        </p:nvSpPr>
        <p:spPr>
          <a:xfrm>
            <a:off x="2746146" y="593638"/>
            <a:ext cx="3868637" cy="135273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2FFB65ED-FF86-202A-62AF-1E856E2D14E7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2E1A4ED5-217C-1539-67DB-2B4CD41478FD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320512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548B34-80BE-7FA5-9774-B1EDE97184E5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cxnSp>
        <p:nvCxnSpPr>
          <p:cNvPr id="5" name="Connettore 1 13">
            <a:extLst>
              <a:ext uri="{FF2B5EF4-FFF2-40B4-BE49-F238E27FC236}">
                <a16:creationId xmlns:a16="http://schemas.microsoft.com/office/drawing/2014/main" id="{5B65BE9D-27AE-98A3-4F91-9A8078F92252}"/>
              </a:ext>
            </a:extLst>
          </p:cNvPr>
          <p:cNvCxnSpPr>
            <a:cxnSpLocks/>
          </p:cNvCxnSpPr>
          <p:nvPr/>
        </p:nvCxnSpPr>
        <p:spPr>
          <a:xfrm>
            <a:off x="1584123" y="3122472"/>
            <a:ext cx="2195714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3">
            <a:extLst>
              <a:ext uri="{FF2B5EF4-FFF2-40B4-BE49-F238E27FC236}">
                <a16:creationId xmlns:a16="http://schemas.microsoft.com/office/drawing/2014/main" id="{18820CF2-BD16-39D5-D550-96F4B5B6361A}"/>
              </a:ext>
            </a:extLst>
          </p:cNvPr>
          <p:cNvCxnSpPr>
            <a:cxnSpLocks/>
          </p:cNvCxnSpPr>
          <p:nvPr/>
        </p:nvCxnSpPr>
        <p:spPr>
          <a:xfrm>
            <a:off x="3779837" y="3122472"/>
            <a:ext cx="0" cy="92199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31B14AA-4F97-1FC3-6378-C4FE16588C45}"/>
              </a:ext>
            </a:extLst>
          </p:cNvPr>
          <p:cNvSpPr txBox="1"/>
          <p:nvPr/>
        </p:nvSpPr>
        <p:spPr>
          <a:xfrm>
            <a:off x="3779837" y="3183606"/>
            <a:ext cx="240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Conto Economico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Stato Patrimoniale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24721B6-C9F7-B857-84B9-C794E8BEAA9A}"/>
              </a:ext>
            </a:extLst>
          </p:cNvPr>
          <p:cNvSpPr/>
          <p:nvPr/>
        </p:nvSpPr>
        <p:spPr>
          <a:xfrm>
            <a:off x="104501" y="1937001"/>
            <a:ext cx="6909518" cy="237749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1620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persona, Viso umano, muro, uomo&#10;&#10;Il contenuto generato dall'IA potrebbe non essere corretto.">
            <a:extLst>
              <a:ext uri="{FF2B5EF4-FFF2-40B4-BE49-F238E27FC236}">
                <a16:creationId xmlns:a16="http://schemas.microsoft.com/office/drawing/2014/main" id="{766D3195-4D63-A7A1-C961-F946E5CA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7" y="2692781"/>
            <a:ext cx="1246968" cy="1251168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3/15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72736" y="184446"/>
            <a:ext cx="39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Management team</a:t>
            </a:r>
          </a:p>
          <a:p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endParaRPr lang="it-IT" sz="800" dirty="0">
              <a:latin typeface="Museo Sans Cyrl 500" panose="02000000000000000000" pitchFamily="2" charset="77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A993F94-8245-C866-8835-82D65A092BB1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E930AD9-0A65-4CE8-9244-6C266F7E22E0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622169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326C5CCA-749D-1662-0E18-3E6A47AF62AB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C842B7B-EFA7-2B94-9643-44B519809C2F}"/>
              </a:ext>
            </a:extLst>
          </p:cNvPr>
          <p:cNvSpPr txBox="1"/>
          <p:nvPr/>
        </p:nvSpPr>
        <p:spPr>
          <a:xfrm>
            <a:off x="72736" y="360634"/>
            <a:ext cx="206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Management team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AD4322F6-7D93-6B74-AD0D-670A6278516F}"/>
              </a:ext>
            </a:extLst>
          </p:cNvPr>
          <p:cNvSpPr/>
          <p:nvPr/>
        </p:nvSpPr>
        <p:spPr>
          <a:xfrm rot="16200000">
            <a:off x="3786180" y="-418602"/>
            <a:ext cx="1259508" cy="4874704"/>
          </a:xfrm>
          <a:prstGeom prst="rect">
            <a:avLst/>
          </a:prstGeom>
          <a:solidFill>
            <a:srgbClr val="078BA8">
              <a:alpha val="154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>
              <a:solidFill>
                <a:srgbClr val="1DB6BD"/>
              </a:solidFill>
            </a:endParaRP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2886CED6-51F9-536C-105B-981E38B15AB1}"/>
              </a:ext>
            </a:extLst>
          </p:cNvPr>
          <p:cNvSpPr/>
          <p:nvPr/>
        </p:nvSpPr>
        <p:spPr>
          <a:xfrm rot="16200000">
            <a:off x="3786180" y="885182"/>
            <a:ext cx="1259508" cy="4874706"/>
          </a:xfrm>
          <a:prstGeom prst="rect">
            <a:avLst/>
          </a:prstGeom>
          <a:solidFill>
            <a:srgbClr val="2C728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CA3DF15A-744C-1081-7668-B72399B8AEF5}"/>
              </a:ext>
            </a:extLst>
          </p:cNvPr>
          <p:cNvGrpSpPr/>
          <p:nvPr/>
        </p:nvGrpSpPr>
        <p:grpSpPr>
          <a:xfrm>
            <a:off x="668157" y="1385701"/>
            <a:ext cx="1251735" cy="1262804"/>
            <a:chOff x="194084" y="1204311"/>
            <a:chExt cx="727796" cy="734232"/>
          </a:xfrm>
        </p:grpSpPr>
        <p:pic>
          <p:nvPicPr>
            <p:cNvPr id="33" name="Immagine 32" descr="Immagine che contiene persona, uomo, parete, interni&#10;&#10;Descrizione generata automaticamente">
              <a:extLst>
                <a:ext uri="{FF2B5EF4-FFF2-40B4-BE49-F238E27FC236}">
                  <a16:creationId xmlns:a16="http://schemas.microsoft.com/office/drawing/2014/main" id="{B33A3009-2910-0714-C4DE-84CBF97D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085" y="1205675"/>
              <a:ext cx="727795" cy="732868"/>
            </a:xfrm>
            <a:prstGeom prst="rect">
              <a:avLst/>
            </a:prstGeom>
          </p:spPr>
        </p:pic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375E9DE2-54C6-AEFA-E89A-85B278EEFCF8}"/>
                </a:ext>
              </a:extLst>
            </p:cNvPr>
            <p:cNvSpPr/>
            <p:nvPr/>
          </p:nvSpPr>
          <p:spPr>
            <a:xfrm>
              <a:off x="194084" y="1204311"/>
              <a:ext cx="727796" cy="730247"/>
            </a:xfrm>
            <a:prstGeom prst="rect">
              <a:avLst/>
            </a:prstGeom>
            <a:noFill/>
            <a:ln w="6350">
              <a:solidFill>
                <a:srgbClr val="020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7" name="Rettangolo 36">
            <a:extLst>
              <a:ext uri="{FF2B5EF4-FFF2-40B4-BE49-F238E27FC236}">
                <a16:creationId xmlns:a16="http://schemas.microsoft.com/office/drawing/2014/main" id="{28A4D199-1EC5-AE23-2F4B-5E75C5B539FC}"/>
              </a:ext>
            </a:extLst>
          </p:cNvPr>
          <p:cNvSpPr/>
          <p:nvPr/>
        </p:nvSpPr>
        <p:spPr>
          <a:xfrm>
            <a:off x="670539" y="2693170"/>
            <a:ext cx="1246968" cy="1251168"/>
          </a:xfrm>
          <a:prstGeom prst="rect">
            <a:avLst/>
          </a:prstGeom>
          <a:noFill/>
          <a:ln w="6350">
            <a:solidFill>
              <a:srgbClr val="020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407B1F5-83E7-BA7D-D2EE-7B31B3583145}"/>
              </a:ext>
            </a:extLst>
          </p:cNvPr>
          <p:cNvSpPr txBox="1"/>
          <p:nvPr/>
        </p:nvSpPr>
        <p:spPr>
          <a:xfrm>
            <a:off x="2104865" y="2893758"/>
            <a:ext cx="3668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latin typeface="Museo Sans Cyrl 300" panose="02000000000000000000" pitchFamily="2" charset="77"/>
                <a:ea typeface="Helvetica" charset="0"/>
                <a:cs typeface="Helvetica" charset="0"/>
              </a:rPr>
              <a:t>Antonino Vacirca</a:t>
            </a:r>
          </a:p>
          <a:p>
            <a:r>
              <a:rPr lang="it-IT" sz="900" dirty="0">
                <a:latin typeface="Museo Sans Cyrl 300" panose="02000000000000000000" pitchFamily="2" charset="77"/>
                <a:ea typeface="Helvetica" charset="0"/>
                <a:cs typeface="Helvetica" charset="0"/>
              </a:rPr>
              <a:t>CFO</a:t>
            </a:r>
          </a:p>
          <a:p>
            <a:endParaRPr lang="it-IT" sz="900" dirty="0">
              <a:latin typeface="Museo Sans Cyrl 300" panose="02000000000000000000" pitchFamily="2" charset="77"/>
              <a:ea typeface="Helvetica Light" charset="0"/>
              <a:cs typeface="Helvetica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Fondatore e CEO Studio Vacirca dal 2003</a:t>
            </a:r>
          </a:p>
          <a:p>
            <a:pPr marL="171450" indent="-171450">
              <a:buFont typeface="Arial" charset="0"/>
              <a:buChar char="•"/>
            </a:pP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Laurea in scienze economiche nel 2020</a:t>
            </a:r>
          </a:p>
          <a:p>
            <a:endParaRPr lang="it-IT" sz="90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F50E759-1141-21BF-FC6E-3FE890A9A557}"/>
              </a:ext>
            </a:extLst>
          </p:cNvPr>
          <p:cNvSpPr txBox="1"/>
          <p:nvPr/>
        </p:nvSpPr>
        <p:spPr>
          <a:xfrm>
            <a:off x="2055835" y="1520025"/>
            <a:ext cx="47974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latin typeface="Museo Sans Cyrl 300" panose="02000000000000000000" pitchFamily="2" charset="77"/>
                <a:ea typeface="Helvetica" charset="0"/>
                <a:cs typeface="Helvetica" charset="0"/>
              </a:rPr>
              <a:t>Alessandro Adamo</a:t>
            </a:r>
          </a:p>
          <a:p>
            <a:r>
              <a:rPr lang="it-IT" sz="900" dirty="0">
                <a:latin typeface="Museo Sans Cyrl 300" panose="02000000000000000000" pitchFamily="2" charset="77"/>
                <a:ea typeface="Helvetica" charset="0"/>
                <a:cs typeface="Helvetica" charset="0"/>
              </a:rPr>
              <a:t>CEO &amp; Founder, Biz developer</a:t>
            </a:r>
          </a:p>
          <a:p>
            <a:endParaRPr lang="it-IT" sz="900" dirty="0">
              <a:latin typeface="Museo Sans Cyrl 300" panose="02000000000000000000" pitchFamily="2" charset="77"/>
              <a:ea typeface="Helvetica Light" charset="0"/>
              <a:cs typeface="Helvetica L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Fonda Dotstay nel settembre 2013</a:t>
            </a:r>
          </a:p>
          <a:p>
            <a:pPr marL="171450" indent="-171450">
              <a:buFont typeface="Arial" charset="0"/>
              <a:buChar char="•"/>
            </a:pPr>
            <a:r>
              <a:rPr lang="it-IT" sz="800" dirty="0" err="1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Interior</a:t>
            </a: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 designer in Artemide </a:t>
            </a:r>
            <a:r>
              <a:rPr lang="it-IT" sz="800" dirty="0" err="1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SpA</a:t>
            </a: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 fino al 2012</a:t>
            </a:r>
          </a:p>
          <a:p>
            <a:pPr marL="171450" indent="-171450">
              <a:buFont typeface="Arial" charset="0"/>
              <a:buChar char="•"/>
            </a:pP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Docente di progettazione  c/o Tutor Master in IED </a:t>
            </a:r>
            <a:r>
              <a:rPr lang="it-IT" sz="800" dirty="0" err="1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SpA</a:t>
            </a:r>
            <a:r>
              <a:rPr lang="it-IT" sz="800" dirty="0"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 fino al 2010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448E47-3D02-DF34-A955-2B31BB2B5DF1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68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943F2B-50AC-9FF7-C609-738AEEA36002}"/>
              </a:ext>
            </a:extLst>
          </p:cNvPr>
          <p:cNvSpPr txBox="1"/>
          <p:nvPr/>
        </p:nvSpPr>
        <p:spPr>
          <a:xfrm>
            <a:off x="4287810" y="1600789"/>
            <a:ext cx="2408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Servizi e revenues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Fattori critici di successo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34742" y="1313717"/>
            <a:ext cx="69009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MAP</a:t>
            </a:r>
          </a:p>
          <a:p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Management team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p3</a:t>
            </a:r>
          </a:p>
          <a:p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Company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Business model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p10</a:t>
            </a:r>
          </a:p>
          <a:p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1DB6BD"/>
              </a:solidFill>
              <a:latin typeface="Museo Sans Cyrl 5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solidFill>
                  <a:srgbClr val="1DB6BD"/>
                </a:solidFill>
                <a:latin typeface="Museo Sans Cyrl 500" panose="02000000000000000000" pitchFamily="2" charset="77"/>
              </a:rPr>
              <a:t>I nostri numeri </a:t>
            </a:r>
            <a:r>
              <a:rPr lang="it-IT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500" panose="02000000000000000000" pitchFamily="2" charset="77"/>
              </a:rPr>
              <a:t>p13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bg1">
                  <a:lumMod val="50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1000" dirty="0">
              <a:solidFill>
                <a:schemeClr val="tx1">
                  <a:lumMod val="85000"/>
                  <a:lumOff val="15000"/>
                </a:schemeClr>
              </a:solidFill>
              <a:latin typeface="Museo Sans Cyrl 500" panose="02000000000000000000" pitchFamily="2" charset="77"/>
            </a:endParaRPr>
          </a:p>
          <a:p>
            <a:endParaRPr lang="it-IT" sz="800" dirty="0">
              <a:latin typeface="Museo Sans Cyrl 500" panose="02000000000000000000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6B104A8-E1B7-DCEE-C972-A745BD9701EA}"/>
              </a:ext>
            </a:extLst>
          </p:cNvPr>
          <p:cNvSpPr/>
          <p:nvPr/>
        </p:nvSpPr>
        <p:spPr>
          <a:xfrm>
            <a:off x="201438" y="519503"/>
            <a:ext cx="2368083" cy="72195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4/15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97E265FD-686D-643B-A94E-AB4F75957D6B}"/>
              </a:ext>
            </a:extLst>
          </p:cNvPr>
          <p:cNvCxnSpPr>
            <a:cxnSpLocks/>
          </p:cNvCxnSpPr>
          <p:nvPr/>
        </p:nvCxnSpPr>
        <p:spPr>
          <a:xfrm>
            <a:off x="1165328" y="2192932"/>
            <a:ext cx="1574510" cy="0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7C1F06-A7F6-AA12-74BB-84ECE7CCA0BB}"/>
              </a:ext>
            </a:extLst>
          </p:cNvPr>
          <p:cNvSpPr txBox="1"/>
          <p:nvPr/>
        </p:nvSpPr>
        <p:spPr>
          <a:xfrm>
            <a:off x="2739838" y="666520"/>
            <a:ext cx="1690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Overview</a:t>
            </a: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Timeline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AE87D87C-8826-3D30-E011-672F88CC6B04}"/>
              </a:ext>
            </a:extLst>
          </p:cNvPr>
          <p:cNvCxnSpPr>
            <a:cxnSpLocks/>
          </p:cNvCxnSpPr>
          <p:nvPr/>
        </p:nvCxnSpPr>
        <p:spPr>
          <a:xfrm>
            <a:off x="1527825" y="2663825"/>
            <a:ext cx="2700630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2149DD39-ED90-AA37-43F5-57FB366EE19A}"/>
              </a:ext>
            </a:extLst>
          </p:cNvPr>
          <p:cNvCxnSpPr>
            <a:cxnSpLocks/>
          </p:cNvCxnSpPr>
          <p:nvPr/>
        </p:nvCxnSpPr>
        <p:spPr>
          <a:xfrm flipV="1">
            <a:off x="2739838" y="669859"/>
            <a:ext cx="0" cy="1523073"/>
          </a:xfrm>
          <a:prstGeom prst="line">
            <a:avLst/>
          </a:prstGeom>
          <a:ln w="9525">
            <a:solidFill>
              <a:srgbClr val="EB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25081700-D472-3380-CB9B-BDFF939E91F3}"/>
              </a:ext>
            </a:extLst>
          </p:cNvPr>
          <p:cNvCxnSpPr>
            <a:cxnSpLocks/>
          </p:cNvCxnSpPr>
          <p:nvPr/>
        </p:nvCxnSpPr>
        <p:spPr>
          <a:xfrm flipV="1">
            <a:off x="4236489" y="1691967"/>
            <a:ext cx="0" cy="971858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F3ACF4E5-FC30-9644-FA54-E55D16D6B68B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3A53B67E-44FC-72EF-921A-796AEA411387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772998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59B0E65-FB74-EB0E-4638-0736193BFDE8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DAD991D-06D6-4377-F595-C071FE0F8AAE}"/>
              </a:ext>
            </a:extLst>
          </p:cNvPr>
          <p:cNvSpPr/>
          <p:nvPr/>
        </p:nvSpPr>
        <p:spPr>
          <a:xfrm>
            <a:off x="4152055" y="717157"/>
            <a:ext cx="2968834" cy="1620949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28282FE-F8D4-A580-51A6-76F23492E00E}"/>
              </a:ext>
            </a:extLst>
          </p:cNvPr>
          <p:cNvSpPr/>
          <p:nvPr/>
        </p:nvSpPr>
        <p:spPr>
          <a:xfrm>
            <a:off x="13603" y="1492249"/>
            <a:ext cx="2303450" cy="58888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1 13">
            <a:extLst>
              <a:ext uri="{FF2B5EF4-FFF2-40B4-BE49-F238E27FC236}">
                <a16:creationId xmlns:a16="http://schemas.microsoft.com/office/drawing/2014/main" id="{34DCC74E-82FA-D0F2-A03E-5CA1B1F1D154}"/>
              </a:ext>
            </a:extLst>
          </p:cNvPr>
          <p:cNvCxnSpPr>
            <a:cxnSpLocks/>
          </p:cNvCxnSpPr>
          <p:nvPr/>
        </p:nvCxnSpPr>
        <p:spPr>
          <a:xfrm>
            <a:off x="1535859" y="3139782"/>
            <a:ext cx="2163944" cy="0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3">
            <a:extLst>
              <a:ext uri="{FF2B5EF4-FFF2-40B4-BE49-F238E27FC236}">
                <a16:creationId xmlns:a16="http://schemas.microsoft.com/office/drawing/2014/main" id="{F786542E-8866-DB4D-1095-40B55AEC2549}"/>
              </a:ext>
            </a:extLst>
          </p:cNvPr>
          <p:cNvCxnSpPr>
            <a:cxnSpLocks/>
          </p:cNvCxnSpPr>
          <p:nvPr/>
        </p:nvCxnSpPr>
        <p:spPr>
          <a:xfrm>
            <a:off x="3699803" y="3139782"/>
            <a:ext cx="0" cy="918747"/>
          </a:xfrm>
          <a:prstGeom prst="line">
            <a:avLst/>
          </a:prstGeom>
          <a:ln w="9525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889982F-D751-5F85-C6B4-D795FEB45027}"/>
              </a:ext>
            </a:extLst>
          </p:cNvPr>
          <p:cNvSpPr txBox="1"/>
          <p:nvPr/>
        </p:nvSpPr>
        <p:spPr>
          <a:xfrm>
            <a:off x="3699803" y="3293272"/>
            <a:ext cx="240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Conto Economico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Stato Patrimoniale consolidato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6F647BE-29A8-D741-D7FC-9DD1D7EF3A86}"/>
              </a:ext>
            </a:extLst>
          </p:cNvPr>
          <p:cNvSpPr/>
          <p:nvPr/>
        </p:nvSpPr>
        <p:spPr>
          <a:xfrm>
            <a:off x="32760" y="2332377"/>
            <a:ext cx="6826374" cy="260594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10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5/15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42208" y="0"/>
            <a:ext cx="39309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Company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255A4E-ECEB-5ACE-5B41-EFAB5BAD0B56}"/>
              </a:ext>
            </a:extLst>
          </p:cNvPr>
          <p:cNvSpPr txBox="1"/>
          <p:nvPr/>
        </p:nvSpPr>
        <p:spPr>
          <a:xfrm>
            <a:off x="142208" y="338554"/>
            <a:ext cx="206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Overview</a:t>
            </a:r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CF3F112-60EE-5DA0-2ED9-6B86FF48CF09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56634191-1066-E153-008D-7AC83A242864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848413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27701963-42C7-1378-3CC1-DD6D01C78725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A4903870-18AE-A2E2-EEE8-7CBD19227A68}"/>
              </a:ext>
            </a:extLst>
          </p:cNvPr>
          <p:cNvSpPr/>
          <p:nvPr/>
        </p:nvSpPr>
        <p:spPr>
          <a:xfrm>
            <a:off x="142208" y="924979"/>
            <a:ext cx="7192652" cy="536257"/>
          </a:xfrm>
          <a:prstGeom prst="rect">
            <a:avLst/>
          </a:prstGeom>
          <a:noFill/>
          <a:ln w="3175">
            <a:solidFill>
              <a:srgbClr val="1D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22027D9-A70A-B579-C507-29E2396B7100}"/>
              </a:ext>
            </a:extLst>
          </p:cNvPr>
          <p:cNvSpPr/>
          <p:nvPr/>
        </p:nvSpPr>
        <p:spPr>
          <a:xfrm>
            <a:off x="154081" y="1619996"/>
            <a:ext cx="7192652" cy="904414"/>
          </a:xfrm>
          <a:prstGeom prst="rect">
            <a:avLst/>
          </a:prstGeom>
          <a:noFill/>
          <a:ln w="3175">
            <a:solidFill>
              <a:srgbClr val="1D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103944-1DCE-EBFB-1D2B-4C74BFE2D633}"/>
              </a:ext>
            </a:extLst>
          </p:cNvPr>
          <p:cNvSpPr/>
          <p:nvPr/>
        </p:nvSpPr>
        <p:spPr>
          <a:xfrm>
            <a:off x="142208" y="2660347"/>
            <a:ext cx="7192652" cy="655660"/>
          </a:xfrm>
          <a:prstGeom prst="rect">
            <a:avLst/>
          </a:prstGeom>
          <a:noFill/>
          <a:ln w="3175">
            <a:solidFill>
              <a:srgbClr val="1D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8834F1F-A0D1-99D9-4C10-5D02876414BE}"/>
              </a:ext>
            </a:extLst>
          </p:cNvPr>
          <p:cNvSpPr/>
          <p:nvPr/>
        </p:nvSpPr>
        <p:spPr>
          <a:xfrm>
            <a:off x="142208" y="3455493"/>
            <a:ext cx="7192652" cy="1044083"/>
          </a:xfrm>
          <a:prstGeom prst="rect">
            <a:avLst/>
          </a:prstGeom>
          <a:noFill/>
          <a:ln w="3175">
            <a:solidFill>
              <a:srgbClr val="1DB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E8EEADE-9E64-B781-01C1-872CADC92270}"/>
              </a:ext>
            </a:extLst>
          </p:cNvPr>
          <p:cNvSpPr/>
          <p:nvPr/>
        </p:nvSpPr>
        <p:spPr>
          <a:xfrm>
            <a:off x="149969" y="941702"/>
            <a:ext cx="1168924" cy="536257"/>
          </a:xfrm>
          <a:prstGeom prst="rect">
            <a:avLst/>
          </a:prstGeom>
          <a:solidFill>
            <a:srgbClr val="1DB6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tx1"/>
                </a:solidFill>
                <a:latin typeface="Museo Sans Cyrl 100" panose="02000000000000000000"/>
              </a:rPr>
              <a:t>Settore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24D0B90-EDC8-5F9E-6CB3-31482A94ABA6}"/>
              </a:ext>
            </a:extLst>
          </p:cNvPr>
          <p:cNvSpPr/>
          <p:nvPr/>
        </p:nvSpPr>
        <p:spPr>
          <a:xfrm>
            <a:off x="143562" y="1616518"/>
            <a:ext cx="1168924" cy="911370"/>
          </a:xfrm>
          <a:prstGeom prst="rect">
            <a:avLst/>
          </a:prstGeom>
          <a:solidFill>
            <a:srgbClr val="2C7289">
              <a:alpha val="77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latin typeface="Museo Sans Cyrl 100" panose="02000000000000000000"/>
              </a:rPr>
              <a:t>Attività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96036F4-FA8B-9E24-4951-4633BBCDB486}"/>
              </a:ext>
            </a:extLst>
          </p:cNvPr>
          <p:cNvSpPr/>
          <p:nvPr/>
        </p:nvSpPr>
        <p:spPr>
          <a:xfrm>
            <a:off x="142208" y="2663825"/>
            <a:ext cx="1168924" cy="659138"/>
          </a:xfrm>
          <a:prstGeom prst="rect">
            <a:avLst/>
          </a:prstGeom>
          <a:solidFill>
            <a:srgbClr val="EB633E">
              <a:alpha val="833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  <a:latin typeface="Museo Sans Cyrl 100" panose="02000000000000000000"/>
              </a:rPr>
              <a:t>Clienti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3F5D1555-0C5A-8D3F-FD12-ACD9E72CA039}"/>
              </a:ext>
            </a:extLst>
          </p:cNvPr>
          <p:cNvSpPr/>
          <p:nvPr/>
        </p:nvSpPr>
        <p:spPr>
          <a:xfrm>
            <a:off x="142208" y="3459676"/>
            <a:ext cx="1168924" cy="1045573"/>
          </a:xfrm>
          <a:prstGeom prst="rect">
            <a:avLst/>
          </a:prstGeom>
          <a:solidFill>
            <a:srgbClr val="FFC000">
              <a:alpha val="653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latin typeface="Museo Sans Cyrl 100" panose="02000000000000000000"/>
              </a:rPr>
              <a:t>Strategia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2A3C4D8-931D-1888-2CBA-BCE57CC5A8CB}"/>
              </a:ext>
            </a:extLst>
          </p:cNvPr>
          <p:cNvSpPr txBox="1"/>
          <p:nvPr/>
        </p:nvSpPr>
        <p:spPr>
          <a:xfrm>
            <a:off x="478227" y="3206378"/>
            <a:ext cx="544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00" b="1" dirty="0">
              <a:solidFill>
                <a:schemeClr val="bg1"/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C25F28E-0640-79DB-F3D1-CF43C2314139}"/>
              </a:ext>
            </a:extLst>
          </p:cNvPr>
          <p:cNvSpPr txBox="1"/>
          <p:nvPr/>
        </p:nvSpPr>
        <p:spPr>
          <a:xfrm>
            <a:off x="1334415" y="1041147"/>
            <a:ext cx="600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Museo Sans Cyrl 100" panose="02000000000000000000" pitchFamily="2" charset="77"/>
              </a:rPr>
              <a:t>Dotstay è attiva nel settore immobiliare come operatore di relocation e </a:t>
            </a:r>
            <a:r>
              <a:rPr lang="it-IT" sz="800" dirty="0" err="1">
                <a:latin typeface="Museo Sans Cyrl 100" panose="02000000000000000000" pitchFamily="2" charset="77"/>
              </a:rPr>
              <a:t>property</a:t>
            </a:r>
            <a:r>
              <a:rPr lang="it-IT" sz="800" dirty="0">
                <a:latin typeface="Museo Sans Cyrl 100" panose="02000000000000000000" pitchFamily="2" charset="77"/>
              </a:rPr>
              <a:t> management per locazioni di medio-lungo termine a Milano.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A98071B-8E13-F9C3-AFCB-98D56D83BCE5}"/>
              </a:ext>
            </a:extLst>
          </p:cNvPr>
          <p:cNvSpPr txBox="1"/>
          <p:nvPr/>
        </p:nvSpPr>
        <p:spPr>
          <a:xfrm>
            <a:off x="1326654" y="1772665"/>
            <a:ext cx="602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b="0" i="0" u="none" strike="noStrike" baseline="0" dirty="0" err="1">
                <a:latin typeface="MuseoSansCyrl-100"/>
              </a:rPr>
              <a:t>Dotstay</a:t>
            </a:r>
            <a:r>
              <a:rPr lang="it-IT" sz="800" b="0" i="0" u="none" strike="noStrike" baseline="0" dirty="0">
                <a:latin typeface="MuseoSansCyrl-100"/>
              </a:rPr>
              <a:t> offre a chiunque debba trasferirsi in una nuova città la possibilità di prenotare online un assistente personale locale, l’Angel, che lo aiuti a trovare casa in pochi giorni, inoltre, offre ai proprietari di immobili servizi di gestione immobiliare o in alternativa loca direttamente il loro immobile per sublocarlo ai propri clienti</a:t>
            </a:r>
            <a:endParaRPr lang="it-IT" sz="800" dirty="0">
              <a:latin typeface="Museo Sans Cyrl 100" panose="02000000000000000000" pitchFamily="2" charset="77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A663448-EA20-9E7F-B3F4-41BCE4072B0E}"/>
              </a:ext>
            </a:extLst>
          </p:cNvPr>
          <p:cNvSpPr txBox="1"/>
          <p:nvPr/>
        </p:nvSpPr>
        <p:spPr>
          <a:xfrm>
            <a:off x="1326654" y="2885895"/>
            <a:ext cx="599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Museo Sans Cyrl 100" panose="02000000000000000000" pitchFamily="2" charset="77"/>
              </a:rPr>
              <a:t>I clienti di Dotstay Sono proprietari privati di immobili e utenti privati che cercano casa di medio-lungo temine in una nuova città.</a:t>
            </a:r>
          </a:p>
          <a:p>
            <a:r>
              <a:rPr lang="it-IT" sz="800" dirty="0">
                <a:latin typeface="Museo Sans Cyrl 100" panose="02000000000000000000" pitchFamily="2" charset="77"/>
              </a:rPr>
              <a:t>Al 31 dicembre 2024 </a:t>
            </a:r>
            <a:r>
              <a:rPr lang="it-IT" sz="800" dirty="0" err="1">
                <a:latin typeface="Museo Sans Cyrl 100" panose="02000000000000000000" pitchFamily="2" charset="77"/>
              </a:rPr>
              <a:t>Dotstay</a:t>
            </a:r>
            <a:r>
              <a:rPr lang="it-IT" sz="800" dirty="0">
                <a:latin typeface="Museo Sans Cyrl 100" panose="02000000000000000000" pitchFamily="2" charset="77"/>
              </a:rPr>
              <a:t> ha un portafoglio immobiliare di n. 60 immobili, di cui 53 in locazione diretta e 7 in gestione immobiliare.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A88DD9C-5F69-67F3-5340-8C45F8A319A3}"/>
              </a:ext>
            </a:extLst>
          </p:cNvPr>
          <p:cNvSpPr txBox="1"/>
          <p:nvPr/>
        </p:nvSpPr>
        <p:spPr>
          <a:xfrm>
            <a:off x="1334415" y="3686980"/>
            <a:ext cx="5867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effectLst/>
                <a:latin typeface="Museo Sans Cyrl 100" panose="02000000000000000000" pitchFamily="2" charset="77"/>
              </a:rPr>
              <a:t>La strategia di Dotstay si basa su crescita organica e attraverso:</a:t>
            </a:r>
          </a:p>
          <a:p>
            <a:r>
              <a:rPr lang="it-IT" sz="800" dirty="0">
                <a:effectLst/>
                <a:latin typeface="Museo Sans Cyrl 100" panose="02000000000000000000" pitchFamily="2" charset="77"/>
              </a:rPr>
              <a:t>1. Ampliamento del numero di immobili in </a:t>
            </a:r>
            <a:r>
              <a:rPr lang="it-IT" sz="800" dirty="0">
                <a:latin typeface="Museo Sans Cyrl 100" panose="02000000000000000000" pitchFamily="2" charset="77"/>
              </a:rPr>
              <a:t>locazione diretta </a:t>
            </a:r>
            <a:r>
              <a:rPr lang="it-IT" sz="800" dirty="0">
                <a:effectLst/>
                <a:latin typeface="Museo Sans Cyrl 100" panose="02000000000000000000" pitchFamily="2" charset="77"/>
              </a:rPr>
              <a:t>mediante </a:t>
            </a:r>
            <a:r>
              <a:rPr lang="it-IT" sz="800" dirty="0" err="1">
                <a:effectLst/>
                <a:latin typeface="Museo Sans Cyrl 100" panose="02000000000000000000" pitchFamily="2" charset="77"/>
              </a:rPr>
              <a:t>adv</a:t>
            </a:r>
            <a:r>
              <a:rPr lang="it-IT" sz="800" dirty="0">
                <a:effectLst/>
                <a:latin typeface="Museo Sans Cyrl 100" panose="02000000000000000000" pitchFamily="2" charset="77"/>
              </a:rPr>
              <a:t> online e risorse umane dedicate;</a:t>
            </a:r>
          </a:p>
          <a:p>
            <a:r>
              <a:rPr lang="it-IT" sz="800" dirty="0">
                <a:effectLst/>
                <a:latin typeface="Museo Sans Cyrl 100" panose="02000000000000000000" pitchFamily="2" charset="77"/>
              </a:rPr>
              <a:t>2. Rafforzamento dei prodotti di cross-selling;</a:t>
            </a:r>
          </a:p>
          <a:p>
            <a:r>
              <a:rPr lang="it-IT" sz="800" dirty="0">
                <a:effectLst/>
                <a:latin typeface="Museo Sans Cyrl 100" panose="02000000000000000000" pitchFamily="2" charset="77"/>
              </a:rPr>
              <a:t>3. Creazione nuovo prodotto digitale per le aziende (canale BtoB).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46CCEB-76DA-0331-67E7-9359BF1694AF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8240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347E9378-E0AD-C831-83BD-D21DE1CA8E47}"/>
              </a:ext>
            </a:extLst>
          </p:cNvPr>
          <p:cNvSpPr/>
          <p:nvPr/>
        </p:nvSpPr>
        <p:spPr>
          <a:xfrm>
            <a:off x="6101327" y="539785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49478B8-BC06-C82A-5AB6-D15AA5C5EC06}"/>
              </a:ext>
            </a:extLst>
          </p:cNvPr>
          <p:cNvSpPr/>
          <p:nvPr/>
        </p:nvSpPr>
        <p:spPr>
          <a:xfrm>
            <a:off x="6733474" y="546758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 dirty="0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BD7DEA5A-F41A-1FBD-F530-E5F2192D3D02}"/>
              </a:ext>
            </a:extLst>
          </p:cNvPr>
          <p:cNvSpPr/>
          <p:nvPr/>
        </p:nvSpPr>
        <p:spPr>
          <a:xfrm>
            <a:off x="3585132" y="553093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A44430F-5E06-B8AA-FFF9-A28491CA7D37}"/>
              </a:ext>
            </a:extLst>
          </p:cNvPr>
          <p:cNvSpPr/>
          <p:nvPr/>
        </p:nvSpPr>
        <p:spPr>
          <a:xfrm>
            <a:off x="409014" y="547747"/>
            <a:ext cx="599180" cy="4741153"/>
          </a:xfrm>
          <a:prstGeom prst="rect">
            <a:avLst/>
          </a:prstGeom>
          <a:gradFill>
            <a:gsLst>
              <a:gs pos="0">
                <a:srgbClr val="078BA8">
                  <a:alpha val="73360"/>
                </a:srgb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549ABFC8-0DFC-1C81-A14B-6DF71676FB00}"/>
              </a:ext>
            </a:extLst>
          </p:cNvPr>
          <p:cNvSpPr/>
          <p:nvPr/>
        </p:nvSpPr>
        <p:spPr>
          <a:xfrm>
            <a:off x="1040489" y="547746"/>
            <a:ext cx="599180" cy="4741153"/>
          </a:xfrm>
          <a:prstGeom prst="rect">
            <a:avLst/>
          </a:prstGeom>
          <a:gradFill>
            <a:gsLst>
              <a:gs pos="0">
                <a:srgbClr val="078BA8">
                  <a:alpha val="73360"/>
                </a:srgb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87B41BE7-5433-7C3F-A03F-35DFEAB50BE1}"/>
              </a:ext>
            </a:extLst>
          </p:cNvPr>
          <p:cNvSpPr/>
          <p:nvPr/>
        </p:nvSpPr>
        <p:spPr>
          <a:xfrm>
            <a:off x="1672250" y="547746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4C4893F8-C533-DA77-9AD6-FEAF6972A075}"/>
              </a:ext>
            </a:extLst>
          </p:cNvPr>
          <p:cNvSpPr/>
          <p:nvPr/>
        </p:nvSpPr>
        <p:spPr>
          <a:xfrm>
            <a:off x="2310202" y="547746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14721954-9F17-2B34-01E1-F1FFBADD38FC}"/>
              </a:ext>
            </a:extLst>
          </p:cNvPr>
          <p:cNvSpPr/>
          <p:nvPr/>
        </p:nvSpPr>
        <p:spPr>
          <a:xfrm>
            <a:off x="2953039" y="547746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CE7B027E-B7F7-34EA-0BC1-C7C812582B1B}"/>
              </a:ext>
            </a:extLst>
          </p:cNvPr>
          <p:cNvSpPr/>
          <p:nvPr/>
        </p:nvSpPr>
        <p:spPr>
          <a:xfrm>
            <a:off x="4216082" y="553093"/>
            <a:ext cx="599180" cy="4741153"/>
          </a:xfrm>
          <a:prstGeom prst="rect">
            <a:avLst/>
          </a:prstGeom>
          <a:gradFill>
            <a:gsLst>
              <a:gs pos="0">
                <a:srgbClr val="EB633E">
                  <a:alpha val="63026"/>
                </a:srgb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1396D3C9-F814-537E-7DCF-325C3CF46DC4}"/>
              </a:ext>
            </a:extLst>
          </p:cNvPr>
          <p:cNvSpPr/>
          <p:nvPr/>
        </p:nvSpPr>
        <p:spPr>
          <a:xfrm>
            <a:off x="4836437" y="546759"/>
            <a:ext cx="599180" cy="4741153"/>
          </a:xfrm>
          <a:prstGeom prst="rect">
            <a:avLst/>
          </a:prstGeom>
          <a:gradFill>
            <a:gsLst>
              <a:gs pos="0">
                <a:srgbClr val="EB633E">
                  <a:alpha val="63026"/>
                </a:srgb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2EC3E47F-DC4E-4F22-49DB-4D3D1AF7F13F}"/>
              </a:ext>
            </a:extLst>
          </p:cNvPr>
          <p:cNvSpPr/>
          <p:nvPr/>
        </p:nvSpPr>
        <p:spPr>
          <a:xfrm>
            <a:off x="5469181" y="550142"/>
            <a:ext cx="599180" cy="4741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29000"/>
                </a:schemeClr>
              </a:gs>
              <a:gs pos="39999">
                <a:schemeClr val="bg1">
                  <a:lumMod val="95000"/>
                  <a:alpha val="49000"/>
                </a:schemeClr>
              </a:gs>
              <a:gs pos="70000">
                <a:schemeClr val="bg1">
                  <a:alpha val="45000"/>
                </a:schemeClr>
              </a:gs>
              <a:gs pos="100000">
                <a:schemeClr val="bg1">
                  <a:alpha val="4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374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A5BF477-EC4C-83C2-4D3B-BD25FA0F2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75E7E6B-A261-272D-3FD3-C6BF0043F240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6/15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7F6DC-59B2-EB30-CDA2-4255801784B6}"/>
              </a:ext>
            </a:extLst>
          </p:cNvPr>
          <p:cNvSpPr txBox="1"/>
          <p:nvPr/>
        </p:nvSpPr>
        <p:spPr>
          <a:xfrm>
            <a:off x="142208" y="0"/>
            <a:ext cx="39309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Company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E255A4E-ECEB-5ACE-5B41-EFAB5BAD0B56}"/>
              </a:ext>
            </a:extLst>
          </p:cNvPr>
          <p:cNvSpPr txBox="1"/>
          <p:nvPr/>
        </p:nvSpPr>
        <p:spPr>
          <a:xfrm>
            <a:off x="142208" y="338554"/>
            <a:ext cx="2062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Timeline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AF14AB49-B984-689D-74DC-6A55B1078A46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7192652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4667B722-451B-F530-CBD2-66D30F3D4B27}"/>
              </a:ext>
            </a:extLst>
          </p:cNvPr>
          <p:cNvCxnSpPr>
            <a:cxnSpLocks/>
            <a:stCxn id="117" idx="2"/>
          </p:cNvCxnSpPr>
          <p:nvPr/>
        </p:nvCxnSpPr>
        <p:spPr>
          <a:xfrm flipH="1" flipV="1">
            <a:off x="-18938" y="3060193"/>
            <a:ext cx="2230945" cy="18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CFB211E2-E7EE-0FAD-72B1-270FC2BA043F}"/>
              </a:ext>
            </a:extLst>
          </p:cNvPr>
          <p:cNvCxnSpPr>
            <a:cxnSpLocks/>
          </p:cNvCxnSpPr>
          <p:nvPr/>
        </p:nvCxnSpPr>
        <p:spPr>
          <a:xfrm flipH="1">
            <a:off x="-4717" y="2489667"/>
            <a:ext cx="460335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9F4BF27B-D6BF-B5C8-FC90-64AFE51118E7}"/>
              </a:ext>
            </a:extLst>
          </p:cNvPr>
          <p:cNvCxnSpPr>
            <a:cxnSpLocks/>
          </p:cNvCxnSpPr>
          <p:nvPr/>
        </p:nvCxnSpPr>
        <p:spPr>
          <a:xfrm flipH="1">
            <a:off x="-4717" y="3642956"/>
            <a:ext cx="1305871" cy="372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>
            <a:extLst>
              <a:ext uri="{FF2B5EF4-FFF2-40B4-BE49-F238E27FC236}">
                <a16:creationId xmlns:a16="http://schemas.microsoft.com/office/drawing/2014/main" id="{6C379566-32A0-A634-E8B9-5613A589E33B}"/>
              </a:ext>
            </a:extLst>
          </p:cNvPr>
          <p:cNvSpPr/>
          <p:nvPr/>
        </p:nvSpPr>
        <p:spPr>
          <a:xfrm>
            <a:off x="4435191" y="2340371"/>
            <a:ext cx="279074" cy="2790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74"/>
          </a:p>
        </p:txBody>
      </p:sp>
      <p:sp>
        <p:nvSpPr>
          <p:cNvPr id="30" name="CasellaDiTesto 49">
            <a:extLst>
              <a:ext uri="{FF2B5EF4-FFF2-40B4-BE49-F238E27FC236}">
                <a16:creationId xmlns:a16="http://schemas.microsoft.com/office/drawing/2014/main" id="{1DF919F9-D954-1089-1568-9CAC8FFF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5441" y="4146030"/>
            <a:ext cx="10539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TESTING</a:t>
            </a:r>
          </a:p>
        </p:txBody>
      </p:sp>
      <p:sp>
        <p:nvSpPr>
          <p:cNvPr id="31" name="CasellaDiTesto 49">
            <a:extLst>
              <a:ext uri="{FF2B5EF4-FFF2-40B4-BE49-F238E27FC236}">
                <a16:creationId xmlns:a16="http://schemas.microsoft.com/office/drawing/2014/main" id="{9DACAC4C-04B5-4137-5650-F53A40915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436" y="3472187"/>
            <a:ext cx="15402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BOOTSTRAPPING</a:t>
            </a:r>
          </a:p>
        </p:txBody>
      </p:sp>
      <p:sp>
        <p:nvSpPr>
          <p:cNvPr id="32" name="CasellaDiTesto 49">
            <a:extLst>
              <a:ext uri="{FF2B5EF4-FFF2-40B4-BE49-F238E27FC236}">
                <a16:creationId xmlns:a16="http://schemas.microsoft.com/office/drawing/2014/main" id="{1164C1F8-7539-20D1-8EAA-3A7159EAC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3064" y="2867187"/>
            <a:ext cx="23393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ANGELS ROUND, 400K</a:t>
            </a:r>
          </a:p>
        </p:txBody>
      </p:sp>
      <p:sp>
        <p:nvSpPr>
          <p:cNvPr id="33" name="CasellaDiTesto 49">
            <a:extLst>
              <a:ext uri="{FF2B5EF4-FFF2-40B4-BE49-F238E27FC236}">
                <a16:creationId xmlns:a16="http://schemas.microsoft.com/office/drawing/2014/main" id="{E9825E88-D7E4-2D95-A948-B628C9BA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95" y="2301066"/>
            <a:ext cx="4419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SEED ROUND, CIRCA600K  </a:t>
            </a:r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-  ANGEL ROUND CIRCA 275K + CROWDFUNDING OPSTART CIRCA 325K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859CB041-75D2-E29E-2BAB-07AFF32A6A86}"/>
              </a:ext>
            </a:extLst>
          </p:cNvPr>
          <p:cNvCxnSpPr>
            <a:cxnSpLocks/>
          </p:cNvCxnSpPr>
          <p:nvPr/>
        </p:nvCxnSpPr>
        <p:spPr>
          <a:xfrm>
            <a:off x="179109" y="4984352"/>
            <a:ext cx="1168924" cy="0"/>
          </a:xfrm>
          <a:prstGeom prst="line">
            <a:avLst/>
          </a:prstGeom>
          <a:ln w="25400"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CF3F112-60EE-5DA0-2ED9-6B86FF48CF09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19">
            <a:extLst>
              <a:ext uri="{FF2B5EF4-FFF2-40B4-BE49-F238E27FC236}">
                <a16:creationId xmlns:a16="http://schemas.microsoft.com/office/drawing/2014/main" id="{49514E5E-2734-1126-8157-325AC84B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40" y="628627"/>
            <a:ext cx="413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2014</a:t>
            </a:r>
          </a:p>
        </p:txBody>
      </p:sp>
      <p:sp>
        <p:nvSpPr>
          <p:cNvPr id="66" name="CasellaDiTesto 19">
            <a:extLst>
              <a:ext uri="{FF2B5EF4-FFF2-40B4-BE49-F238E27FC236}">
                <a16:creationId xmlns:a16="http://schemas.microsoft.com/office/drawing/2014/main" id="{0A0BA5DB-5BE9-5024-4F40-5424EB7F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113" y="634954"/>
            <a:ext cx="410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2015</a:t>
            </a:r>
          </a:p>
        </p:txBody>
      </p:sp>
      <p:sp>
        <p:nvSpPr>
          <p:cNvPr id="67" name="CasellaDiTesto 19">
            <a:extLst>
              <a:ext uri="{FF2B5EF4-FFF2-40B4-BE49-F238E27FC236}">
                <a16:creationId xmlns:a16="http://schemas.microsoft.com/office/drawing/2014/main" id="{22A38CCB-AE5C-F360-C948-E1BB2A85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847" y="652868"/>
            <a:ext cx="413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2016</a:t>
            </a:r>
          </a:p>
        </p:txBody>
      </p:sp>
      <p:sp>
        <p:nvSpPr>
          <p:cNvPr id="68" name="CasellaDiTesto 19">
            <a:extLst>
              <a:ext uri="{FF2B5EF4-FFF2-40B4-BE49-F238E27FC236}">
                <a16:creationId xmlns:a16="http://schemas.microsoft.com/office/drawing/2014/main" id="{6E6A7771-7F7A-F3FA-D022-05ABBED67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476" y="628604"/>
            <a:ext cx="4074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2017</a:t>
            </a:r>
          </a:p>
        </p:txBody>
      </p:sp>
      <p:sp>
        <p:nvSpPr>
          <p:cNvPr id="69" name="CasellaDiTesto 19">
            <a:extLst>
              <a:ext uri="{FF2B5EF4-FFF2-40B4-BE49-F238E27FC236}">
                <a16:creationId xmlns:a16="http://schemas.microsoft.com/office/drawing/2014/main" id="{86C7AF9D-41FD-8690-AF9C-DE95FD51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479" y="609768"/>
            <a:ext cx="413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2018</a:t>
            </a:r>
          </a:p>
        </p:txBody>
      </p:sp>
      <p:sp>
        <p:nvSpPr>
          <p:cNvPr id="70" name="CasellaDiTesto 19">
            <a:extLst>
              <a:ext uri="{FF2B5EF4-FFF2-40B4-BE49-F238E27FC236}">
                <a16:creationId xmlns:a16="http://schemas.microsoft.com/office/drawing/2014/main" id="{3AF6F040-AD91-1039-546D-CE80CFF2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061" y="615175"/>
            <a:ext cx="413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2019</a:t>
            </a:r>
          </a:p>
        </p:txBody>
      </p:sp>
      <p:sp>
        <p:nvSpPr>
          <p:cNvPr id="72" name="CasellaDiTesto 19">
            <a:extLst>
              <a:ext uri="{FF2B5EF4-FFF2-40B4-BE49-F238E27FC236}">
                <a16:creationId xmlns:a16="http://schemas.microsoft.com/office/drawing/2014/main" id="{A70E024E-06E1-FEEE-89E0-18C1BE775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513" y="594099"/>
            <a:ext cx="4251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2020</a:t>
            </a:r>
          </a:p>
        </p:txBody>
      </p:sp>
      <p:sp>
        <p:nvSpPr>
          <p:cNvPr id="73" name="CasellaDiTesto 19">
            <a:extLst>
              <a:ext uri="{FF2B5EF4-FFF2-40B4-BE49-F238E27FC236}">
                <a16:creationId xmlns:a16="http://schemas.microsoft.com/office/drawing/2014/main" id="{3ECF09FF-04BF-B7A6-7DF7-15671468B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565" y="609768"/>
            <a:ext cx="410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2021</a:t>
            </a:r>
          </a:p>
        </p:txBody>
      </p:sp>
      <p:sp>
        <p:nvSpPr>
          <p:cNvPr id="74" name="CasellaDiTesto 19">
            <a:extLst>
              <a:ext uri="{FF2B5EF4-FFF2-40B4-BE49-F238E27FC236}">
                <a16:creationId xmlns:a16="http://schemas.microsoft.com/office/drawing/2014/main" id="{1540141D-76B4-5457-3BD1-9D3AD8C0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8617" y="647518"/>
            <a:ext cx="4203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2022</a:t>
            </a:r>
          </a:p>
        </p:txBody>
      </p: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id="{0DBE6A3A-9E5E-E5B1-083C-32EEC7CE9BD0}"/>
              </a:ext>
            </a:extLst>
          </p:cNvPr>
          <p:cNvCxnSpPr>
            <a:cxnSpLocks/>
          </p:cNvCxnSpPr>
          <p:nvPr/>
        </p:nvCxnSpPr>
        <p:spPr>
          <a:xfrm flipH="1">
            <a:off x="-16809" y="4321699"/>
            <a:ext cx="70792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magine 87">
            <a:extLst>
              <a:ext uri="{FF2B5EF4-FFF2-40B4-BE49-F238E27FC236}">
                <a16:creationId xmlns:a16="http://schemas.microsoft.com/office/drawing/2014/main" id="{0F636795-8452-887F-09C3-45E0F2C50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33" y="4213859"/>
            <a:ext cx="205653" cy="224070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CC3062E9-A706-86EF-CFE3-30F3C5CD9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07" y="2004482"/>
            <a:ext cx="378113" cy="983096"/>
          </a:xfrm>
          <a:prstGeom prst="rect">
            <a:avLst/>
          </a:prstGeom>
        </p:spPr>
      </p:pic>
      <p:pic>
        <p:nvPicPr>
          <p:cNvPr id="90" name="Immagine 89">
            <a:extLst>
              <a:ext uri="{FF2B5EF4-FFF2-40B4-BE49-F238E27FC236}">
                <a16:creationId xmlns:a16="http://schemas.microsoft.com/office/drawing/2014/main" id="{4AE6CFED-F91F-3AE8-86F8-10787D5F9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66" y="2707917"/>
            <a:ext cx="345287" cy="613031"/>
          </a:xfrm>
          <a:prstGeom prst="rect">
            <a:avLst/>
          </a:prstGeom>
        </p:spPr>
      </p:pic>
      <p:pic>
        <p:nvPicPr>
          <p:cNvPr id="91" name="Immagine 90">
            <a:extLst>
              <a:ext uri="{FF2B5EF4-FFF2-40B4-BE49-F238E27FC236}">
                <a16:creationId xmlns:a16="http://schemas.microsoft.com/office/drawing/2014/main" id="{A4A6306A-5A4C-F317-A0F5-C16E4EAB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12" y="3470918"/>
            <a:ext cx="316915" cy="319601"/>
          </a:xfrm>
          <a:prstGeom prst="rect">
            <a:avLst/>
          </a:prstGeom>
        </p:spPr>
      </p:pic>
      <p:pic>
        <p:nvPicPr>
          <p:cNvPr id="92" name="Immagine 91">
            <a:extLst>
              <a:ext uri="{FF2B5EF4-FFF2-40B4-BE49-F238E27FC236}">
                <a16:creationId xmlns:a16="http://schemas.microsoft.com/office/drawing/2014/main" id="{2EC181FD-929E-9F49-0AB2-C96FD3A3B3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8" y="844048"/>
            <a:ext cx="537530" cy="1327429"/>
          </a:xfrm>
          <a:prstGeom prst="rect">
            <a:avLst/>
          </a:prstGeom>
        </p:spPr>
      </p:pic>
      <p:cxnSp>
        <p:nvCxnSpPr>
          <p:cNvPr id="109" name="Connettore 1 108">
            <a:extLst>
              <a:ext uri="{FF2B5EF4-FFF2-40B4-BE49-F238E27FC236}">
                <a16:creationId xmlns:a16="http://schemas.microsoft.com/office/drawing/2014/main" id="{0006A55A-2E2F-721E-3221-517B38E100EF}"/>
              </a:ext>
            </a:extLst>
          </p:cNvPr>
          <p:cNvCxnSpPr>
            <a:cxnSpLocks/>
          </p:cNvCxnSpPr>
          <p:nvPr/>
        </p:nvCxnSpPr>
        <p:spPr>
          <a:xfrm flipH="1">
            <a:off x="-18938" y="1633401"/>
            <a:ext cx="5454555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asellaDiTesto 49">
            <a:extLst>
              <a:ext uri="{FF2B5EF4-FFF2-40B4-BE49-F238E27FC236}">
                <a16:creationId xmlns:a16="http://schemas.microsoft.com/office/drawing/2014/main" id="{AD96FFD3-3981-44B0-53DF-C09095B8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91" y="1443204"/>
            <a:ext cx="37048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800" b="1" dirty="0">
                <a:solidFill>
                  <a:srgbClr val="EB633E"/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IPO</a:t>
            </a:r>
          </a:p>
        </p:txBody>
      </p:sp>
      <p:sp>
        <p:nvSpPr>
          <p:cNvPr id="116" name="Ovale 115">
            <a:extLst>
              <a:ext uri="{FF2B5EF4-FFF2-40B4-BE49-F238E27FC236}">
                <a16:creationId xmlns:a16="http://schemas.microsoft.com/office/drawing/2014/main" id="{1DD6B722-4CD6-A258-419A-98D9FD399D4F}"/>
              </a:ext>
            </a:extLst>
          </p:cNvPr>
          <p:cNvSpPr/>
          <p:nvPr/>
        </p:nvSpPr>
        <p:spPr>
          <a:xfrm>
            <a:off x="5440203" y="1475269"/>
            <a:ext cx="366758" cy="36675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74"/>
          </a:p>
        </p:txBody>
      </p:sp>
      <p:sp>
        <p:nvSpPr>
          <p:cNvPr id="117" name="Ovale 116">
            <a:extLst>
              <a:ext uri="{FF2B5EF4-FFF2-40B4-BE49-F238E27FC236}">
                <a16:creationId xmlns:a16="http://schemas.microsoft.com/office/drawing/2014/main" id="{5E58FFBF-F4A4-2223-243E-178C78710AC8}"/>
              </a:ext>
            </a:extLst>
          </p:cNvPr>
          <p:cNvSpPr/>
          <p:nvPr/>
        </p:nvSpPr>
        <p:spPr>
          <a:xfrm>
            <a:off x="2212007" y="2973412"/>
            <a:ext cx="173937" cy="1739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74"/>
          </a:p>
        </p:txBody>
      </p:sp>
      <p:sp>
        <p:nvSpPr>
          <p:cNvPr id="118" name="CasellaDiTesto 49">
            <a:extLst>
              <a:ext uri="{FF2B5EF4-FFF2-40B4-BE49-F238E27FC236}">
                <a16:creationId xmlns:a16="http://schemas.microsoft.com/office/drawing/2014/main" id="{13DDEE1B-DFB2-B60B-E38F-344A00DF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490" y="1146892"/>
            <a:ext cx="154634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800" dirty="0">
                <a:solidFill>
                  <a:srgbClr val="2C7289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Covid-19</a:t>
            </a:r>
          </a:p>
        </p:txBody>
      </p:sp>
      <p:sp>
        <p:nvSpPr>
          <p:cNvPr id="6" name="CasellaDiTesto 49">
            <a:extLst>
              <a:ext uri="{FF2B5EF4-FFF2-40B4-BE49-F238E27FC236}">
                <a16:creationId xmlns:a16="http://schemas.microsoft.com/office/drawing/2014/main" id="{2020C95A-F4FA-5429-7AED-8E8993BB7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290" y="4048046"/>
            <a:ext cx="1546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Raggiungimento </a:t>
            </a:r>
          </a:p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BEP (dato gestionale)</a:t>
            </a:r>
          </a:p>
        </p:txBody>
      </p:sp>
      <p:sp>
        <p:nvSpPr>
          <p:cNvPr id="9" name="CasellaDiTesto 49">
            <a:extLst>
              <a:ext uri="{FF2B5EF4-FFF2-40B4-BE49-F238E27FC236}">
                <a16:creationId xmlns:a16="http://schemas.microsoft.com/office/drawing/2014/main" id="{1B0D278D-A382-67CC-1338-221EAE38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0" y="4595315"/>
            <a:ext cx="1546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Test servizio </a:t>
            </a:r>
          </a:p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Angel su Milano</a:t>
            </a:r>
          </a:p>
        </p:txBody>
      </p:sp>
      <p:sp>
        <p:nvSpPr>
          <p:cNvPr id="10" name="CasellaDiTesto 49">
            <a:extLst>
              <a:ext uri="{FF2B5EF4-FFF2-40B4-BE49-F238E27FC236}">
                <a16:creationId xmlns:a16="http://schemas.microsoft.com/office/drawing/2014/main" id="{7ECCF4AB-884C-6ECA-4845-6E9D5986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81" y="4589202"/>
            <a:ext cx="1546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Chiusura di importanti </a:t>
            </a:r>
          </a:p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accordi </a:t>
            </a:r>
            <a:r>
              <a:rPr lang="it-IT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BtoB</a:t>
            </a:r>
            <a:endParaRPr lang="it-IT" sz="7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  <a:ea typeface="Helvetica Light" charset="0"/>
              <a:cs typeface="Helvetica Light" charset="0"/>
            </a:endParaRPr>
          </a:p>
        </p:txBody>
      </p:sp>
      <p:sp>
        <p:nvSpPr>
          <p:cNvPr id="12" name="CasellaDiTesto 49">
            <a:extLst>
              <a:ext uri="{FF2B5EF4-FFF2-40B4-BE49-F238E27FC236}">
                <a16:creationId xmlns:a16="http://schemas.microsoft.com/office/drawing/2014/main" id="{DBBADC50-CE5E-3545-42FF-1CA7B0411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124" y="4241372"/>
            <a:ext cx="12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Estensione dei servizi a Roma, Firenze, Torino</a:t>
            </a:r>
          </a:p>
        </p:txBody>
      </p:sp>
      <p:sp>
        <p:nvSpPr>
          <p:cNvPr id="15" name="CasellaDiTesto 49">
            <a:extLst>
              <a:ext uri="{FF2B5EF4-FFF2-40B4-BE49-F238E27FC236}">
                <a16:creationId xmlns:a16="http://schemas.microsoft.com/office/drawing/2014/main" id="{CE862663-E664-D7D2-2722-7E264F30F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611" y="4360549"/>
            <a:ext cx="1386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Chiusura delle attività di Roma, Firenze e Torino.</a:t>
            </a:r>
          </a:p>
          <a:p>
            <a:pPr algn="ctr" eaLnBrk="1" hangingPunct="1">
              <a:defRPr/>
            </a:pP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Riduzione drastica degli immobili gestiti e locati.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7E5D547-9F3B-1B3D-1AFC-C6F09EC41F76}"/>
              </a:ext>
            </a:extLst>
          </p:cNvPr>
          <p:cNvCxnSpPr>
            <a:cxnSpLocks/>
          </p:cNvCxnSpPr>
          <p:nvPr/>
        </p:nvCxnSpPr>
        <p:spPr>
          <a:xfrm flipV="1">
            <a:off x="1779019" y="3630718"/>
            <a:ext cx="0" cy="946577"/>
          </a:xfrm>
          <a:prstGeom prst="straightConnector1">
            <a:avLst/>
          </a:prstGeom>
          <a:ln w="9525">
            <a:solidFill>
              <a:srgbClr val="078BA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5595E82-BE5A-E982-4C80-1A8D2DD98400}"/>
              </a:ext>
            </a:extLst>
          </p:cNvPr>
          <p:cNvCxnSpPr>
            <a:cxnSpLocks/>
          </p:cNvCxnSpPr>
          <p:nvPr/>
        </p:nvCxnSpPr>
        <p:spPr>
          <a:xfrm flipV="1">
            <a:off x="2597218" y="3456479"/>
            <a:ext cx="0" cy="689551"/>
          </a:xfrm>
          <a:prstGeom prst="straightConnector1">
            <a:avLst/>
          </a:prstGeom>
          <a:ln w="9525">
            <a:solidFill>
              <a:srgbClr val="078BA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2D40B2D8-3642-D4F2-B70B-DADD1ED3E225}"/>
              </a:ext>
            </a:extLst>
          </p:cNvPr>
          <p:cNvCxnSpPr>
            <a:cxnSpLocks/>
          </p:cNvCxnSpPr>
          <p:nvPr/>
        </p:nvCxnSpPr>
        <p:spPr>
          <a:xfrm flipV="1">
            <a:off x="3862154" y="3060193"/>
            <a:ext cx="0" cy="946577"/>
          </a:xfrm>
          <a:prstGeom prst="straightConnector1">
            <a:avLst/>
          </a:prstGeom>
          <a:ln w="9525">
            <a:solidFill>
              <a:srgbClr val="078BA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2D417BE0-52E6-1E0D-4288-658A2FE1156E}"/>
              </a:ext>
            </a:extLst>
          </p:cNvPr>
          <p:cNvCxnSpPr>
            <a:cxnSpLocks/>
          </p:cNvCxnSpPr>
          <p:nvPr/>
        </p:nvCxnSpPr>
        <p:spPr>
          <a:xfrm flipV="1">
            <a:off x="4815262" y="3522583"/>
            <a:ext cx="0" cy="679351"/>
          </a:xfrm>
          <a:prstGeom prst="straightConnector1">
            <a:avLst/>
          </a:prstGeom>
          <a:ln w="9525">
            <a:solidFill>
              <a:srgbClr val="078BA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99">
            <a:extLst>
              <a:ext uri="{FF2B5EF4-FFF2-40B4-BE49-F238E27FC236}">
                <a16:creationId xmlns:a16="http://schemas.microsoft.com/office/drawing/2014/main" id="{327F8677-C6AD-D048-847A-94B1311B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779" y="809543"/>
            <a:ext cx="442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900" dirty="0">
                <a:solidFill>
                  <a:srgbClr val="2C7289"/>
                </a:solidFill>
                <a:latin typeface="Museo Sans Cyrl 300" panose="02000000000000000000" pitchFamily="2" charset="77"/>
                <a:ea typeface="Museo Sans Cyrl 500" charset="0"/>
                <a:cs typeface="Museo Sans Cyrl 500" charset="0"/>
              </a:rPr>
              <a:t>BEP</a:t>
            </a:r>
          </a:p>
          <a:p>
            <a:pPr algn="r" eaLnBrk="1" hangingPunct="1"/>
            <a:endParaRPr lang="it-IT" altLang="it-IT" sz="1000" dirty="0">
              <a:solidFill>
                <a:srgbClr val="2C7289"/>
              </a:solidFill>
              <a:latin typeface="Museo Sans Cyrl 300" panose="02000000000000000000" pitchFamily="2" charset="77"/>
              <a:ea typeface="Museo Sans Cyrl 500" charset="0"/>
              <a:cs typeface="Museo Sans Cyrl 500" charset="0"/>
            </a:endParaRPr>
          </a:p>
          <a:p>
            <a:pPr algn="r" eaLnBrk="1" hangingPunct="1"/>
            <a:endParaRPr lang="it-IT" altLang="it-IT" sz="1000" dirty="0">
              <a:solidFill>
                <a:srgbClr val="2C7289"/>
              </a:solidFill>
              <a:latin typeface="Museo Sans Cyrl 300" panose="02000000000000000000" pitchFamily="2" charset="77"/>
              <a:ea typeface="Museo Sans Cyrl 500" charset="0"/>
              <a:cs typeface="Museo Sans Cyrl 500" charset="0"/>
            </a:endParaRPr>
          </a:p>
        </p:txBody>
      </p:sp>
      <p:sp>
        <p:nvSpPr>
          <p:cNvPr id="14" name="CasellaDiTesto 49">
            <a:extLst>
              <a:ext uri="{FF2B5EF4-FFF2-40B4-BE49-F238E27FC236}">
                <a16:creationId xmlns:a16="http://schemas.microsoft.com/office/drawing/2014/main" id="{39DB5676-694C-645E-92BB-CAB594DC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865" y="3362806"/>
            <a:ext cx="128910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IPO su EGM-PRO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50C7949-CACE-18CF-5840-5C1EB46397CA}"/>
              </a:ext>
            </a:extLst>
          </p:cNvPr>
          <p:cNvCxnSpPr>
            <a:cxnSpLocks/>
          </p:cNvCxnSpPr>
          <p:nvPr/>
        </p:nvCxnSpPr>
        <p:spPr>
          <a:xfrm flipV="1">
            <a:off x="6101327" y="2621331"/>
            <a:ext cx="0" cy="679351"/>
          </a:xfrm>
          <a:prstGeom prst="straightConnector1">
            <a:avLst/>
          </a:prstGeom>
          <a:ln w="9525">
            <a:solidFill>
              <a:srgbClr val="078BA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74BD26-3424-37D5-08FF-B8E373F8FD33}"/>
              </a:ext>
            </a:extLst>
          </p:cNvPr>
          <p:cNvSpPr txBox="1"/>
          <p:nvPr/>
        </p:nvSpPr>
        <p:spPr>
          <a:xfrm>
            <a:off x="104501" y="5072608"/>
            <a:ext cx="313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>
                <a:latin typeface="Museo Sans Cyrl 100" panose="02000000000000000000" pitchFamily="2" charset="77"/>
              </a:rPr>
              <a:t>Investor Presentation / Febbraio 2025 </a:t>
            </a:r>
          </a:p>
          <a:p>
            <a:endParaRPr lang="it-IT" sz="700" dirty="0">
              <a:latin typeface="Museo Sans Cyrl 100" panose="02000000000000000000" pitchFamily="2" charset="77"/>
            </a:endParaRPr>
          </a:p>
        </p:txBody>
      </p:sp>
      <p:sp>
        <p:nvSpPr>
          <p:cNvPr id="21" name="CasellaDiTesto 19">
            <a:extLst>
              <a:ext uri="{FF2B5EF4-FFF2-40B4-BE49-F238E27FC236}">
                <a16:creationId xmlns:a16="http://schemas.microsoft.com/office/drawing/2014/main" id="{0358D666-0B67-1CDA-0EFB-CCBECC3D6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996" y="638174"/>
            <a:ext cx="3898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2024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234EDA98-E29D-D9F6-9B10-5E627E6F9F56}"/>
              </a:ext>
            </a:extLst>
          </p:cNvPr>
          <p:cNvCxnSpPr>
            <a:cxnSpLocks/>
          </p:cNvCxnSpPr>
          <p:nvPr/>
        </p:nvCxnSpPr>
        <p:spPr>
          <a:xfrm flipV="1">
            <a:off x="7039921" y="1443204"/>
            <a:ext cx="0" cy="2352950"/>
          </a:xfrm>
          <a:prstGeom prst="straightConnector1">
            <a:avLst/>
          </a:prstGeom>
          <a:ln w="9525">
            <a:solidFill>
              <a:srgbClr val="078BA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9">
            <a:extLst>
              <a:ext uri="{FF2B5EF4-FFF2-40B4-BE49-F238E27FC236}">
                <a16:creationId xmlns:a16="http://schemas.microsoft.com/office/drawing/2014/main" id="{71D8DE37-6625-E6F9-DB68-970846707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791" y="643994"/>
            <a:ext cx="3898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rgbClr val="1DB6BD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2023</a:t>
            </a:r>
          </a:p>
        </p:txBody>
      </p:sp>
      <p:sp>
        <p:nvSpPr>
          <p:cNvPr id="34" name="CasellaDiTesto 49">
            <a:extLst>
              <a:ext uri="{FF2B5EF4-FFF2-40B4-BE49-F238E27FC236}">
                <a16:creationId xmlns:a16="http://schemas.microsoft.com/office/drawing/2014/main" id="{1BEC3336-C9C5-A66A-59BA-204B07B9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461" y="3850538"/>
            <a:ext cx="11212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AUCAP</a:t>
            </a:r>
          </a:p>
          <a:p>
            <a:pPr algn="ctr"/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Il </a:t>
            </a:r>
            <a:r>
              <a:rPr lang="it-IT" sz="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CdA</a:t>
            </a:r>
            <a:r>
              <a:rPr lang="it-IT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 ha deliberato un aumento di capitale per massimi Euro 1.845.599, 40, di cui sono stati sottoscritti 1.157.119,2.</a:t>
            </a: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18B91064-EC37-6C4C-EDB3-F09D835F5B36}"/>
              </a:ext>
            </a:extLst>
          </p:cNvPr>
          <p:cNvCxnSpPr>
            <a:cxnSpLocks/>
          </p:cNvCxnSpPr>
          <p:nvPr/>
        </p:nvCxnSpPr>
        <p:spPr>
          <a:xfrm flipH="1">
            <a:off x="-18938" y="1066664"/>
            <a:ext cx="7052002" cy="669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e 37">
            <a:extLst>
              <a:ext uri="{FF2B5EF4-FFF2-40B4-BE49-F238E27FC236}">
                <a16:creationId xmlns:a16="http://schemas.microsoft.com/office/drawing/2014/main" id="{5A768389-A5AC-31F1-8B3C-8FC09C22036B}"/>
              </a:ext>
            </a:extLst>
          </p:cNvPr>
          <p:cNvSpPr/>
          <p:nvPr/>
        </p:nvSpPr>
        <p:spPr>
          <a:xfrm>
            <a:off x="6901508" y="913957"/>
            <a:ext cx="279074" cy="27907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74"/>
          </a:p>
        </p:txBody>
      </p:sp>
      <p:pic>
        <p:nvPicPr>
          <p:cNvPr id="119" name="Immagine 118" descr="Immagine che contiene stanza, gioco, volante&#10;&#10;Descrizione generata automaticamente">
            <a:extLst>
              <a:ext uri="{FF2B5EF4-FFF2-40B4-BE49-F238E27FC236}">
                <a16:creationId xmlns:a16="http://schemas.microsoft.com/office/drawing/2014/main" id="{2EFDBCED-73A3-8B51-3E01-3BF6EA9107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r="68833"/>
          <a:stretch/>
        </p:blipFill>
        <p:spPr>
          <a:xfrm>
            <a:off x="4346775" y="757225"/>
            <a:ext cx="381711" cy="6123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CasellaDiTesto 49">
            <a:extLst>
              <a:ext uri="{FF2B5EF4-FFF2-40B4-BE49-F238E27FC236}">
                <a16:creationId xmlns:a16="http://schemas.microsoft.com/office/drawing/2014/main" id="{9DC60AF1-4493-93BD-05AF-0A4E0610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0869"/>
            <a:ext cx="37048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800" b="1" dirty="0">
                <a:solidFill>
                  <a:srgbClr val="EB633E"/>
                </a:solidFill>
                <a:latin typeface="Museo Sans Cyrl 100" panose="02000000000000000000" pitchFamily="2" charset="77"/>
                <a:ea typeface="Helvetica Light" charset="0"/>
                <a:cs typeface="Helvetica Light" charset="0"/>
              </a:rPr>
              <a:t>AUCAP</a:t>
            </a:r>
          </a:p>
        </p:txBody>
      </p:sp>
    </p:spTree>
    <p:extLst>
      <p:ext uri="{BB962C8B-B14F-4D97-AF65-F5344CB8AC3E}">
        <p14:creationId xmlns:p14="http://schemas.microsoft.com/office/powerpoint/2010/main" val="36738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3702283-E44B-B8E3-809E-0FA32BB30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3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0223" t="4771" r="-10815" b="3641"/>
          <a:stretch/>
        </p:blipFill>
        <p:spPr>
          <a:xfrm>
            <a:off x="406401" y="658981"/>
            <a:ext cx="7010399" cy="466866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C10386E3-B7E1-1048-2DEB-88C3CD1F2766}"/>
              </a:ext>
            </a:extLst>
          </p:cNvPr>
          <p:cNvSpPr/>
          <p:nvPr/>
        </p:nvSpPr>
        <p:spPr>
          <a:xfrm>
            <a:off x="4406900" y="520700"/>
            <a:ext cx="25527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C6661EB-2B87-B5CF-45ED-208AE92A1B7A}"/>
              </a:ext>
            </a:extLst>
          </p:cNvPr>
          <p:cNvSpPr/>
          <p:nvPr/>
        </p:nvSpPr>
        <p:spPr>
          <a:xfrm>
            <a:off x="5092700" y="921460"/>
            <a:ext cx="246603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19">
            <a:extLst>
              <a:ext uri="{FF2B5EF4-FFF2-40B4-BE49-F238E27FC236}">
                <a16:creationId xmlns:a16="http://schemas.microsoft.com/office/drawing/2014/main" id="{F7E74F75-1A24-12CE-A3E5-3B0CBD20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753" y="84539"/>
            <a:ext cx="4251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2020</a:t>
            </a:r>
          </a:p>
        </p:txBody>
      </p:sp>
      <p:sp>
        <p:nvSpPr>
          <p:cNvPr id="26" name="CasellaDiTesto 19">
            <a:extLst>
              <a:ext uri="{FF2B5EF4-FFF2-40B4-BE49-F238E27FC236}">
                <a16:creationId xmlns:a16="http://schemas.microsoft.com/office/drawing/2014/main" id="{6C1C32B2-2E0C-98CB-FE3F-83ACC7A3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444" y="84539"/>
            <a:ext cx="410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2021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E13D07A-6194-8FE2-7767-4DFFF6C5068B}"/>
              </a:ext>
            </a:extLst>
          </p:cNvPr>
          <p:cNvSpPr/>
          <p:nvPr/>
        </p:nvSpPr>
        <p:spPr>
          <a:xfrm>
            <a:off x="5685781" y="1752600"/>
            <a:ext cx="1853899" cy="357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19725B8-E280-8271-2401-1017FAA3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908" y="931881"/>
            <a:ext cx="1172370" cy="359836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8FF3451-62DD-0CFF-32D1-7202A16FA825}"/>
              </a:ext>
            </a:extLst>
          </p:cNvPr>
          <p:cNvSpPr txBox="1"/>
          <p:nvPr/>
        </p:nvSpPr>
        <p:spPr>
          <a:xfrm>
            <a:off x="2214528" y="3290014"/>
            <a:ext cx="495172" cy="246221"/>
          </a:xfrm>
          <a:prstGeom prst="rect">
            <a:avLst/>
          </a:prstGeom>
          <a:solidFill>
            <a:srgbClr val="078BA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2023</a:t>
            </a:r>
          </a:p>
        </p:txBody>
      </p: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D8970706-B455-2D61-8882-9BE44A30CC96}"/>
              </a:ext>
            </a:extLst>
          </p:cNvPr>
          <p:cNvCxnSpPr>
            <a:cxnSpLocks/>
          </p:cNvCxnSpPr>
          <p:nvPr/>
        </p:nvCxnSpPr>
        <p:spPr>
          <a:xfrm flipV="1">
            <a:off x="2432342" y="192261"/>
            <a:ext cx="11909" cy="2912627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EEAAD218-E11B-0175-C767-F3D7D27E9B5A}"/>
              </a:ext>
            </a:extLst>
          </p:cNvPr>
          <p:cNvSpPr txBox="1"/>
          <p:nvPr/>
        </p:nvSpPr>
        <p:spPr>
          <a:xfrm>
            <a:off x="2422817" y="127616"/>
            <a:ext cx="30143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Circa +180% immobili in locazione diretta</a:t>
            </a:r>
          </a:p>
          <a:p>
            <a:r>
              <a:rPr lang="it-IT" sz="800" dirty="0">
                <a:solidFill>
                  <a:srgbClr val="2C7289"/>
                </a:solidFill>
                <a:latin typeface="Museo Sans Cyrl 100" panose="02000000000000000000" pitchFamily="2" charset="77"/>
              </a:rPr>
              <a:t>       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( riduzione tassi interesse e nuove regole short </a:t>
            </a:r>
            <a:r>
              <a:rPr lang="it-IT" sz="800" dirty="0" err="1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term</a:t>
            </a:r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Raccolta dati da elaborare nel 2024</a:t>
            </a:r>
          </a:p>
          <a:p>
            <a:r>
              <a:rPr lang="it-IT" sz="8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       (nuova piattaforma, nuovi prodotti e nuovi pricing)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Riapertura online di Roma, Firenze e Torino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078BA8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8392E1A6-356C-8D27-8023-39F6B7231D4D}"/>
              </a:ext>
            </a:extLst>
          </p:cNvPr>
          <p:cNvSpPr txBox="1"/>
          <p:nvPr/>
        </p:nvSpPr>
        <p:spPr>
          <a:xfrm>
            <a:off x="-547085" y="151150"/>
            <a:ext cx="3014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Opportunità</a:t>
            </a:r>
          </a:p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65" name="Connettore 1 64">
            <a:extLst>
              <a:ext uri="{FF2B5EF4-FFF2-40B4-BE49-F238E27FC236}">
                <a16:creationId xmlns:a16="http://schemas.microsoft.com/office/drawing/2014/main" id="{2A638498-E396-2942-F492-964A99E2BBA7}"/>
              </a:ext>
            </a:extLst>
          </p:cNvPr>
          <p:cNvCxnSpPr>
            <a:cxnSpLocks/>
          </p:cNvCxnSpPr>
          <p:nvPr/>
        </p:nvCxnSpPr>
        <p:spPr>
          <a:xfrm flipV="1">
            <a:off x="3856441" y="2568419"/>
            <a:ext cx="9342" cy="2284915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1B8393AB-45A7-80EF-1A74-66FDAAD37526}"/>
              </a:ext>
            </a:extLst>
          </p:cNvPr>
          <p:cNvSpPr txBox="1"/>
          <p:nvPr/>
        </p:nvSpPr>
        <p:spPr>
          <a:xfrm>
            <a:off x="3820586" y="4297131"/>
            <a:ext cx="37651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Ottimizzazione KPI digitali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b="1" dirty="0">
                <a:solidFill>
                  <a:srgbClr val="2C7289"/>
                </a:solidFill>
                <a:highlight>
                  <a:srgbClr val="BBDFE7"/>
                </a:highlight>
                <a:latin typeface="Museo Sans Cyrl 100" panose="02000000000000000000" pitchFamily="2" charset="77"/>
              </a:rPr>
              <a:t>Importante accordo BtoB  - Comparto </a:t>
            </a:r>
            <a:r>
              <a:rPr lang="it-IT" sz="900" b="1" dirty="0" err="1">
                <a:solidFill>
                  <a:srgbClr val="2C7289"/>
                </a:solidFill>
                <a:highlight>
                  <a:srgbClr val="BBDFE7"/>
                </a:highlight>
                <a:latin typeface="Museo Sans Cyrl 100" panose="02000000000000000000" pitchFamily="2" charset="77"/>
              </a:rPr>
              <a:t>hotellerie</a:t>
            </a:r>
            <a:endParaRPr lang="it-IT" sz="900" b="1" dirty="0">
              <a:solidFill>
                <a:srgbClr val="2C7289"/>
              </a:solidFill>
              <a:highlight>
                <a:srgbClr val="BBDFE7"/>
              </a:highlight>
              <a:latin typeface="Museo Sans Cyrl 100" panose="02000000000000000000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Avvio di una nuova business </a:t>
            </a:r>
            <a:r>
              <a:rPr lang="it-IT" sz="900" dirty="0" err="1">
                <a:solidFill>
                  <a:srgbClr val="2C7289"/>
                </a:solidFill>
                <a:latin typeface="Museo Sans Cyrl 100" panose="02000000000000000000" pitchFamily="2" charset="77"/>
              </a:rPr>
              <a:t>unit</a:t>
            </a: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, il Concierge (cross-selling)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Sviluppo impianto Dotstay Supreme/ Marketplace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68" name="Connettore 1 67">
            <a:extLst>
              <a:ext uri="{FF2B5EF4-FFF2-40B4-BE49-F238E27FC236}">
                <a16:creationId xmlns:a16="http://schemas.microsoft.com/office/drawing/2014/main" id="{EF0C4173-E00F-8A07-30DF-25E3B834CFA6}"/>
              </a:ext>
            </a:extLst>
          </p:cNvPr>
          <p:cNvCxnSpPr>
            <a:cxnSpLocks/>
          </p:cNvCxnSpPr>
          <p:nvPr/>
        </p:nvCxnSpPr>
        <p:spPr>
          <a:xfrm flipV="1">
            <a:off x="4888484" y="2071856"/>
            <a:ext cx="0" cy="1430863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04C8D108-D013-327E-364D-83B7C76DCFA9}"/>
              </a:ext>
            </a:extLst>
          </p:cNvPr>
          <p:cNvSpPr txBox="1"/>
          <p:nvPr/>
        </p:nvSpPr>
        <p:spPr>
          <a:xfrm>
            <a:off x="4873793" y="2955561"/>
            <a:ext cx="3765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Acquisizione immobili in </a:t>
            </a:r>
            <a:r>
              <a:rPr lang="it-IT" sz="900" dirty="0" err="1">
                <a:solidFill>
                  <a:srgbClr val="2C7289"/>
                </a:solidFill>
                <a:latin typeface="Museo Sans Cyrl 100" panose="02000000000000000000" pitchFamily="2" charset="77"/>
              </a:rPr>
              <a:t>loc</a:t>
            </a: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. diretta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Avvio di Dotstay Supreme/Marketplace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Potenziamento Concierge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72" name="Connettore 1 71">
            <a:extLst>
              <a:ext uri="{FF2B5EF4-FFF2-40B4-BE49-F238E27FC236}">
                <a16:creationId xmlns:a16="http://schemas.microsoft.com/office/drawing/2014/main" id="{9C84918E-971C-25CC-5630-2AEA0476146E}"/>
              </a:ext>
            </a:extLst>
          </p:cNvPr>
          <p:cNvCxnSpPr>
            <a:cxnSpLocks/>
          </p:cNvCxnSpPr>
          <p:nvPr/>
        </p:nvCxnSpPr>
        <p:spPr>
          <a:xfrm flipV="1">
            <a:off x="5840002" y="1266410"/>
            <a:ext cx="8385" cy="1086696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12EF225E-22F6-4FA2-AD76-92F0E2B49C82}"/>
              </a:ext>
            </a:extLst>
          </p:cNvPr>
          <p:cNvSpPr txBox="1"/>
          <p:nvPr/>
        </p:nvSpPr>
        <p:spPr>
          <a:xfrm>
            <a:off x="5866459" y="2027854"/>
            <a:ext cx="37651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rgbClr val="2C7289"/>
                </a:solidFill>
                <a:latin typeface="Museo Sans Cyrl 100" panose="02000000000000000000" pitchFamily="2" charset="77"/>
              </a:rPr>
              <a:t>Consolid</a:t>
            </a: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. Supreme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err="1">
                <a:solidFill>
                  <a:srgbClr val="2C7289"/>
                </a:solidFill>
                <a:latin typeface="Museo Sans Cyrl 100" panose="02000000000000000000" pitchFamily="2" charset="77"/>
              </a:rPr>
              <a:t>Consolid</a:t>
            </a:r>
            <a:r>
              <a:rPr lang="it-IT" sz="900" dirty="0">
                <a:solidFill>
                  <a:srgbClr val="2C7289"/>
                </a:solidFill>
                <a:latin typeface="Museo Sans Cyrl 100" panose="02000000000000000000" pitchFamily="2" charset="77"/>
              </a:rPr>
              <a:t>. Marketplace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579C8936-E2EE-C926-D435-DC350AD88AFA}"/>
              </a:ext>
            </a:extLst>
          </p:cNvPr>
          <p:cNvSpPr txBox="1"/>
          <p:nvPr/>
        </p:nvSpPr>
        <p:spPr>
          <a:xfrm>
            <a:off x="2544566" y="4536916"/>
            <a:ext cx="13367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Accordi BtoB</a:t>
            </a:r>
          </a:p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Avvio cross-selling</a:t>
            </a:r>
          </a:p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E59D7848-47D5-852F-60E9-AE2235F1C67B}"/>
              </a:ext>
            </a:extLst>
          </p:cNvPr>
          <p:cNvSpPr txBox="1"/>
          <p:nvPr/>
        </p:nvSpPr>
        <p:spPr>
          <a:xfrm>
            <a:off x="3494780" y="3088048"/>
            <a:ext cx="1430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Acquisizione </a:t>
            </a:r>
            <a:r>
              <a:rPr lang="it-IT" sz="900" b="1" i="1" dirty="0" err="1">
                <a:solidFill>
                  <a:srgbClr val="EB633E"/>
                </a:solidFill>
                <a:latin typeface="Museo Sans Cyrl 100" panose="02000000000000000000" pitchFamily="2" charset="77"/>
              </a:rPr>
              <a:t>immob</a:t>
            </a:r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Cross - selling. </a:t>
            </a:r>
          </a:p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83E24ED7-0487-8073-E5B4-9C0AE6068BC9}"/>
              </a:ext>
            </a:extLst>
          </p:cNvPr>
          <p:cNvSpPr txBox="1"/>
          <p:nvPr/>
        </p:nvSpPr>
        <p:spPr>
          <a:xfrm>
            <a:off x="5023113" y="2171578"/>
            <a:ext cx="86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Marketplace</a:t>
            </a:r>
          </a:p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C26A8C77-5C7C-868F-FBE7-87787B162D2D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7/15</a:t>
            </a:r>
          </a:p>
        </p:txBody>
      </p:sp>
      <p:pic>
        <p:nvPicPr>
          <p:cNvPr id="84" name="Immagine 8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4DAF043-1308-49FD-BBE4-1B36F84831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cxnSp>
        <p:nvCxnSpPr>
          <p:cNvPr id="85" name="Connettore 1 84">
            <a:extLst>
              <a:ext uri="{FF2B5EF4-FFF2-40B4-BE49-F238E27FC236}">
                <a16:creationId xmlns:a16="http://schemas.microsoft.com/office/drawing/2014/main" id="{143F3D68-0D20-613A-6967-BF3F264B3B35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8F621F66-9CB7-4E3E-EC2C-6F668F6C9E96}"/>
              </a:ext>
            </a:extLst>
          </p:cNvPr>
          <p:cNvCxnSpPr>
            <a:cxnSpLocks/>
          </p:cNvCxnSpPr>
          <p:nvPr/>
        </p:nvCxnSpPr>
        <p:spPr>
          <a:xfrm flipV="1">
            <a:off x="5387331" y="84539"/>
            <a:ext cx="1164471" cy="1648302"/>
          </a:xfrm>
          <a:prstGeom prst="straightConnector1">
            <a:avLst/>
          </a:prstGeom>
          <a:ln w="34925" cap="flat" cmpd="sng" algn="ctr">
            <a:solidFill>
              <a:schemeClr val="bg1">
                <a:lumMod val="50000"/>
                <a:alpha val="47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9" name="Ovale 88">
            <a:extLst>
              <a:ext uri="{FF2B5EF4-FFF2-40B4-BE49-F238E27FC236}">
                <a16:creationId xmlns:a16="http://schemas.microsoft.com/office/drawing/2014/main" id="{A302A9DD-84ED-692A-E903-66A552E7D9B1}"/>
              </a:ext>
            </a:extLst>
          </p:cNvPr>
          <p:cNvSpPr/>
          <p:nvPr/>
        </p:nvSpPr>
        <p:spPr>
          <a:xfrm>
            <a:off x="2349500" y="3079780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12E919C1-70A7-089C-EF89-A2DD3E961671}"/>
              </a:ext>
            </a:extLst>
          </p:cNvPr>
          <p:cNvSpPr txBox="1"/>
          <p:nvPr/>
        </p:nvSpPr>
        <p:spPr>
          <a:xfrm>
            <a:off x="3639132" y="2322198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2024</a:t>
            </a:r>
          </a:p>
        </p:txBody>
      </p:sp>
      <p:sp>
        <p:nvSpPr>
          <p:cNvPr id="91" name="Ovale 90">
            <a:extLst>
              <a:ext uri="{FF2B5EF4-FFF2-40B4-BE49-F238E27FC236}">
                <a16:creationId xmlns:a16="http://schemas.microsoft.com/office/drawing/2014/main" id="{C2664186-03D0-A2FD-28B5-A1BC934BBCE3}"/>
              </a:ext>
            </a:extLst>
          </p:cNvPr>
          <p:cNvSpPr/>
          <p:nvPr/>
        </p:nvSpPr>
        <p:spPr>
          <a:xfrm>
            <a:off x="3774104" y="2111964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CE28B428-E873-D61B-F8D9-824520E3383A}"/>
              </a:ext>
            </a:extLst>
          </p:cNvPr>
          <p:cNvSpPr txBox="1"/>
          <p:nvPr/>
        </p:nvSpPr>
        <p:spPr>
          <a:xfrm>
            <a:off x="4730912" y="1502718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2025</a:t>
            </a:r>
          </a:p>
        </p:txBody>
      </p:sp>
      <p:sp>
        <p:nvSpPr>
          <p:cNvPr id="93" name="Ovale 92">
            <a:extLst>
              <a:ext uri="{FF2B5EF4-FFF2-40B4-BE49-F238E27FC236}">
                <a16:creationId xmlns:a16="http://schemas.microsoft.com/office/drawing/2014/main" id="{FE40779D-DC26-866F-A7FB-3F962A54D3F7}"/>
              </a:ext>
            </a:extLst>
          </p:cNvPr>
          <p:cNvSpPr/>
          <p:nvPr/>
        </p:nvSpPr>
        <p:spPr>
          <a:xfrm>
            <a:off x="4824089" y="1762125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9A15B0CD-21EA-01DE-75CB-46D471F37EFE}"/>
              </a:ext>
            </a:extLst>
          </p:cNvPr>
          <p:cNvSpPr txBox="1"/>
          <p:nvPr/>
        </p:nvSpPr>
        <p:spPr>
          <a:xfrm>
            <a:off x="5899052" y="993065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2026</a:t>
            </a:r>
          </a:p>
        </p:txBody>
      </p:sp>
      <p:sp>
        <p:nvSpPr>
          <p:cNvPr id="95" name="Ovale 94">
            <a:extLst>
              <a:ext uri="{FF2B5EF4-FFF2-40B4-BE49-F238E27FC236}">
                <a16:creationId xmlns:a16="http://schemas.microsoft.com/office/drawing/2014/main" id="{A81B8D4D-6899-3BA4-B616-40BAAD26D260}"/>
              </a:ext>
            </a:extLst>
          </p:cNvPr>
          <p:cNvSpPr/>
          <p:nvPr/>
        </p:nvSpPr>
        <p:spPr>
          <a:xfrm>
            <a:off x="5769311" y="982529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077B81A0-2F32-4BFB-4533-E0F1F188A56C}"/>
              </a:ext>
            </a:extLst>
          </p:cNvPr>
          <p:cNvSpPr txBox="1"/>
          <p:nvPr/>
        </p:nvSpPr>
        <p:spPr>
          <a:xfrm>
            <a:off x="199338" y="4639009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2022</a:t>
            </a:r>
          </a:p>
        </p:txBody>
      </p:sp>
      <p:sp>
        <p:nvSpPr>
          <p:cNvPr id="99" name="Ovale 98">
            <a:extLst>
              <a:ext uri="{FF2B5EF4-FFF2-40B4-BE49-F238E27FC236}">
                <a16:creationId xmlns:a16="http://schemas.microsoft.com/office/drawing/2014/main" id="{21ECFF36-B0D1-8325-7784-BBD8533CA354}"/>
              </a:ext>
            </a:extLst>
          </p:cNvPr>
          <p:cNvSpPr/>
          <p:nvPr/>
        </p:nvSpPr>
        <p:spPr>
          <a:xfrm>
            <a:off x="361199" y="4382095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60456AF4-A39A-1263-5162-4E8CF81AC4CD}"/>
              </a:ext>
            </a:extLst>
          </p:cNvPr>
          <p:cNvSpPr txBox="1"/>
          <p:nvPr/>
        </p:nvSpPr>
        <p:spPr>
          <a:xfrm>
            <a:off x="598827" y="4507954"/>
            <a:ext cx="157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40 immobili di cui 20 </a:t>
            </a:r>
          </a:p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in locazione diretta</a:t>
            </a:r>
            <a:endParaRPr lang="it-IT" sz="700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102" name="Connettore 1 101">
            <a:extLst>
              <a:ext uri="{FF2B5EF4-FFF2-40B4-BE49-F238E27FC236}">
                <a16:creationId xmlns:a16="http://schemas.microsoft.com/office/drawing/2014/main" id="{A5461B7C-B694-0DCE-3CE1-475A455B53B9}"/>
              </a:ext>
            </a:extLst>
          </p:cNvPr>
          <p:cNvCxnSpPr>
            <a:cxnSpLocks/>
          </p:cNvCxnSpPr>
          <p:nvPr/>
        </p:nvCxnSpPr>
        <p:spPr>
          <a:xfrm flipV="1">
            <a:off x="625807" y="4579701"/>
            <a:ext cx="0" cy="218269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>
            <a:extLst>
              <a:ext uri="{FF2B5EF4-FFF2-40B4-BE49-F238E27FC236}">
                <a16:creationId xmlns:a16="http://schemas.microsoft.com/office/drawing/2014/main" id="{B3CF5287-37E3-AFD4-8461-FE3D551E9156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963025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F74437FD-AC0B-099E-8BEF-08AC2C8BA670}"/>
              </a:ext>
            </a:extLst>
          </p:cNvPr>
          <p:cNvSpPr txBox="1"/>
          <p:nvPr/>
        </p:nvSpPr>
        <p:spPr>
          <a:xfrm>
            <a:off x="142208" y="0"/>
            <a:ext cx="8094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Company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B208C579-0DC2-79A5-C05C-034E002664B0}"/>
              </a:ext>
            </a:extLst>
          </p:cNvPr>
          <p:cNvSpPr txBox="1"/>
          <p:nvPr/>
        </p:nvSpPr>
        <p:spPr>
          <a:xfrm>
            <a:off x="142207" y="300454"/>
            <a:ext cx="141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Strategia di crescita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9003E11-B0FE-6584-6E2E-40FC6E111804}"/>
              </a:ext>
            </a:extLst>
          </p:cNvPr>
          <p:cNvSpPr txBox="1"/>
          <p:nvPr/>
        </p:nvSpPr>
        <p:spPr>
          <a:xfrm>
            <a:off x="142207" y="5037224"/>
            <a:ext cx="50960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latin typeface="Museo Sans Cyrl 100" panose="02000000000000000000" pitchFamily="2" charset="77"/>
              </a:rPr>
              <a:t>Investor Presentation / Febbraio 2025 </a:t>
            </a:r>
          </a:p>
        </p:txBody>
      </p:sp>
    </p:spTree>
    <p:extLst>
      <p:ext uri="{BB962C8B-B14F-4D97-AF65-F5344CB8AC3E}">
        <p14:creationId xmlns:p14="http://schemas.microsoft.com/office/powerpoint/2010/main" val="31225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/>
      <p:bldP spid="64" grpId="0"/>
      <p:bldP spid="67" grpId="0"/>
      <p:bldP spid="70" grpId="0"/>
      <p:bldP spid="73" grpId="0"/>
      <p:bldP spid="77" grpId="0"/>
      <p:bldP spid="78" grpId="0"/>
      <p:bldP spid="79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FDCB-70E3-4A5B-18E4-4A77E9BFF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F083F78-73B1-2B4E-ED2B-86C8EEE96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3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0223" t="4771" r="-10815" b="3641"/>
          <a:stretch/>
        </p:blipFill>
        <p:spPr>
          <a:xfrm>
            <a:off x="406401" y="658981"/>
            <a:ext cx="7010399" cy="4668669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92B4CCD-453E-F348-07B9-8D3D2AAA85B4}"/>
              </a:ext>
            </a:extLst>
          </p:cNvPr>
          <p:cNvSpPr/>
          <p:nvPr/>
        </p:nvSpPr>
        <p:spPr>
          <a:xfrm>
            <a:off x="4241226" y="445718"/>
            <a:ext cx="2717606" cy="85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6642F8C-A2F3-9B03-C080-2692D81941D7}"/>
              </a:ext>
            </a:extLst>
          </p:cNvPr>
          <p:cNvSpPr/>
          <p:nvPr/>
        </p:nvSpPr>
        <p:spPr>
          <a:xfrm>
            <a:off x="5091932" y="846478"/>
            <a:ext cx="2466030" cy="85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19">
            <a:extLst>
              <a:ext uri="{FF2B5EF4-FFF2-40B4-BE49-F238E27FC236}">
                <a16:creationId xmlns:a16="http://schemas.microsoft.com/office/drawing/2014/main" id="{0981BEA4-A556-8F05-3CE1-F6437F21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753" y="84539"/>
            <a:ext cx="4251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2020</a:t>
            </a:r>
          </a:p>
        </p:txBody>
      </p:sp>
      <p:sp>
        <p:nvSpPr>
          <p:cNvPr id="26" name="CasellaDiTesto 19">
            <a:extLst>
              <a:ext uri="{FF2B5EF4-FFF2-40B4-BE49-F238E27FC236}">
                <a16:creationId xmlns:a16="http://schemas.microsoft.com/office/drawing/2014/main" id="{FA493E54-0BD7-C359-730C-E2432F9E3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444" y="84539"/>
            <a:ext cx="410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800" dirty="0">
                <a:solidFill>
                  <a:schemeClr val="bg1"/>
                </a:solidFill>
                <a:latin typeface="Museo Sans Cyrl 300" panose="02000000000000000000" pitchFamily="2" charset="77"/>
                <a:ea typeface="Helvetica Light" charset="0"/>
                <a:cs typeface="Helvetica Light" charset="0"/>
              </a:rPr>
              <a:t>2021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48F1F6C-A392-249E-CAD6-E96412271AAB}"/>
              </a:ext>
            </a:extLst>
          </p:cNvPr>
          <p:cNvSpPr/>
          <p:nvPr/>
        </p:nvSpPr>
        <p:spPr>
          <a:xfrm>
            <a:off x="5717685" y="1752600"/>
            <a:ext cx="1853899" cy="357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D04755F-6297-D5A4-64C3-4F19997F2D64}"/>
              </a:ext>
            </a:extLst>
          </p:cNvPr>
          <p:cNvSpPr txBox="1"/>
          <p:nvPr/>
        </p:nvSpPr>
        <p:spPr>
          <a:xfrm>
            <a:off x="2215660" y="3295699"/>
            <a:ext cx="796957" cy="246221"/>
          </a:xfrm>
          <a:prstGeom prst="rect">
            <a:avLst/>
          </a:prstGeom>
          <a:solidFill>
            <a:srgbClr val="078BA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2023</a:t>
            </a:r>
          </a:p>
        </p:txBody>
      </p:sp>
      <p:cxnSp>
        <p:nvCxnSpPr>
          <p:cNvPr id="45" name="Connettore 1 44">
            <a:extLst>
              <a:ext uri="{FF2B5EF4-FFF2-40B4-BE49-F238E27FC236}">
                <a16:creationId xmlns:a16="http://schemas.microsoft.com/office/drawing/2014/main" id="{F57E3B32-CCD9-15FD-0534-320EA7871339}"/>
              </a:ext>
            </a:extLst>
          </p:cNvPr>
          <p:cNvCxnSpPr>
            <a:cxnSpLocks/>
          </p:cNvCxnSpPr>
          <p:nvPr/>
        </p:nvCxnSpPr>
        <p:spPr>
          <a:xfrm flipV="1">
            <a:off x="2432342" y="192261"/>
            <a:ext cx="11909" cy="2912627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E7C01183-3B8E-58CA-120B-7CF0F9F2D380}"/>
              </a:ext>
            </a:extLst>
          </p:cNvPr>
          <p:cNvSpPr txBox="1"/>
          <p:nvPr/>
        </p:nvSpPr>
        <p:spPr>
          <a:xfrm>
            <a:off x="-547085" y="151150"/>
            <a:ext cx="3014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Opportunità</a:t>
            </a:r>
          </a:p>
          <a:p>
            <a:pPr algn="r"/>
            <a:r>
              <a:rPr lang="it-IT" sz="900" b="1" i="1" dirty="0">
                <a:solidFill>
                  <a:srgbClr val="EB633E"/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13299B1-1794-F164-9B8A-10CF151FA259}"/>
              </a:ext>
            </a:extLst>
          </p:cNvPr>
          <p:cNvSpPr txBox="1"/>
          <p:nvPr/>
        </p:nvSpPr>
        <p:spPr>
          <a:xfrm>
            <a:off x="2432342" y="206371"/>
            <a:ext cx="144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56 Locazione diretta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1DC06666-1EC3-E666-3FD4-4B4B2E6F0719}"/>
              </a:ext>
            </a:extLst>
          </p:cNvPr>
          <p:cNvSpPr txBox="1"/>
          <p:nvPr/>
        </p:nvSpPr>
        <p:spPr>
          <a:xfrm>
            <a:off x="2544566" y="4536916"/>
            <a:ext cx="133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  <a:p>
            <a:pPr algn="r"/>
            <a:endParaRPr lang="it-IT" sz="900" b="1" i="1" dirty="0">
              <a:solidFill>
                <a:srgbClr val="EB633E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D4D40B4F-1696-237E-A4DC-F2E393AE440C}"/>
              </a:ext>
            </a:extLst>
          </p:cNvPr>
          <p:cNvSpPr txBox="1"/>
          <p:nvPr/>
        </p:nvSpPr>
        <p:spPr>
          <a:xfrm>
            <a:off x="6513542" y="5035527"/>
            <a:ext cx="424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00" dirty="0">
                <a:latin typeface="Museo Sans Cyrl 300" panose="02000000000000000000" pitchFamily="2" charset="77"/>
              </a:rPr>
              <a:t>8/15</a:t>
            </a:r>
          </a:p>
        </p:txBody>
      </p:sp>
      <p:pic>
        <p:nvPicPr>
          <p:cNvPr id="84" name="Immagine 8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DA387AC-08A8-078A-B1F7-727D0A97B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606" b="-17553"/>
          <a:stretch/>
        </p:blipFill>
        <p:spPr>
          <a:xfrm>
            <a:off x="6938060" y="4943461"/>
            <a:ext cx="433701" cy="384189"/>
          </a:xfrm>
          <a:prstGeom prst="rect">
            <a:avLst/>
          </a:prstGeom>
        </p:spPr>
      </p:pic>
      <p:cxnSp>
        <p:nvCxnSpPr>
          <p:cNvPr id="85" name="Connettore 1 84">
            <a:extLst>
              <a:ext uri="{FF2B5EF4-FFF2-40B4-BE49-F238E27FC236}">
                <a16:creationId xmlns:a16="http://schemas.microsoft.com/office/drawing/2014/main" id="{9F140081-2BFF-59B1-B177-003E964D83DE}"/>
              </a:ext>
            </a:extLst>
          </p:cNvPr>
          <p:cNvCxnSpPr>
            <a:cxnSpLocks/>
          </p:cNvCxnSpPr>
          <p:nvPr/>
        </p:nvCxnSpPr>
        <p:spPr>
          <a:xfrm>
            <a:off x="179109" y="5035527"/>
            <a:ext cx="6674178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>
            <a:extLst>
              <a:ext uri="{FF2B5EF4-FFF2-40B4-BE49-F238E27FC236}">
                <a16:creationId xmlns:a16="http://schemas.microsoft.com/office/drawing/2014/main" id="{3D0BFFA7-D613-B23A-41DF-3DB75DCBFA96}"/>
              </a:ext>
            </a:extLst>
          </p:cNvPr>
          <p:cNvCxnSpPr>
            <a:cxnSpLocks/>
          </p:cNvCxnSpPr>
          <p:nvPr/>
        </p:nvCxnSpPr>
        <p:spPr>
          <a:xfrm flipV="1">
            <a:off x="5387331" y="84539"/>
            <a:ext cx="1164471" cy="1648302"/>
          </a:xfrm>
          <a:prstGeom prst="straightConnector1">
            <a:avLst/>
          </a:prstGeom>
          <a:ln w="34925" cap="flat" cmpd="sng" algn="ctr">
            <a:solidFill>
              <a:schemeClr val="bg1">
                <a:lumMod val="50000"/>
                <a:alpha val="47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9" name="Ovale 88">
            <a:extLst>
              <a:ext uri="{FF2B5EF4-FFF2-40B4-BE49-F238E27FC236}">
                <a16:creationId xmlns:a16="http://schemas.microsoft.com/office/drawing/2014/main" id="{029C8B7B-5C0E-6CE8-3A9C-5CFC5EF717D3}"/>
              </a:ext>
            </a:extLst>
          </p:cNvPr>
          <p:cNvSpPr/>
          <p:nvPr/>
        </p:nvSpPr>
        <p:spPr>
          <a:xfrm>
            <a:off x="2349500" y="3079780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98" name="CasellaDiTesto 97">
            <a:extLst>
              <a:ext uri="{FF2B5EF4-FFF2-40B4-BE49-F238E27FC236}">
                <a16:creationId xmlns:a16="http://schemas.microsoft.com/office/drawing/2014/main" id="{A4969598-8F4C-9AD6-C4F3-2C5717AAE2C1}"/>
              </a:ext>
            </a:extLst>
          </p:cNvPr>
          <p:cNvSpPr txBox="1"/>
          <p:nvPr/>
        </p:nvSpPr>
        <p:spPr>
          <a:xfrm>
            <a:off x="199338" y="4639009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2022</a:t>
            </a:r>
          </a:p>
        </p:txBody>
      </p:sp>
      <p:sp>
        <p:nvSpPr>
          <p:cNvPr id="99" name="Ovale 98">
            <a:extLst>
              <a:ext uri="{FF2B5EF4-FFF2-40B4-BE49-F238E27FC236}">
                <a16:creationId xmlns:a16="http://schemas.microsoft.com/office/drawing/2014/main" id="{FA39E201-C662-3924-160F-81E2919B30F0}"/>
              </a:ext>
            </a:extLst>
          </p:cNvPr>
          <p:cNvSpPr/>
          <p:nvPr/>
        </p:nvSpPr>
        <p:spPr>
          <a:xfrm>
            <a:off x="361199" y="4382095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5FAB2968-2978-654E-8647-7D9F62AF4FEC}"/>
              </a:ext>
            </a:extLst>
          </p:cNvPr>
          <p:cNvSpPr txBox="1"/>
          <p:nvPr/>
        </p:nvSpPr>
        <p:spPr>
          <a:xfrm>
            <a:off x="593536" y="4642287"/>
            <a:ext cx="1577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20 Locazione diretta</a:t>
            </a:r>
          </a:p>
        </p:txBody>
      </p:sp>
      <p:cxnSp>
        <p:nvCxnSpPr>
          <p:cNvPr id="102" name="Connettore 1 101">
            <a:extLst>
              <a:ext uri="{FF2B5EF4-FFF2-40B4-BE49-F238E27FC236}">
                <a16:creationId xmlns:a16="http://schemas.microsoft.com/office/drawing/2014/main" id="{85175074-E176-ECA3-6899-C3876FD9B5FB}"/>
              </a:ext>
            </a:extLst>
          </p:cNvPr>
          <p:cNvCxnSpPr>
            <a:cxnSpLocks/>
          </p:cNvCxnSpPr>
          <p:nvPr/>
        </p:nvCxnSpPr>
        <p:spPr>
          <a:xfrm flipV="1">
            <a:off x="625807" y="4579701"/>
            <a:ext cx="0" cy="218269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>
            <a:extLst>
              <a:ext uri="{FF2B5EF4-FFF2-40B4-BE49-F238E27FC236}">
                <a16:creationId xmlns:a16="http://schemas.microsoft.com/office/drawing/2014/main" id="{E25A2F3B-28A4-C17D-B2A6-179B2C1659E5}"/>
              </a:ext>
            </a:extLst>
          </p:cNvPr>
          <p:cNvCxnSpPr>
            <a:cxnSpLocks/>
          </p:cNvCxnSpPr>
          <p:nvPr/>
        </p:nvCxnSpPr>
        <p:spPr>
          <a:xfrm>
            <a:off x="179109" y="547747"/>
            <a:ext cx="963025" cy="0"/>
          </a:xfrm>
          <a:prstGeom prst="line">
            <a:avLst/>
          </a:prstGeom>
          <a:ln>
            <a:solidFill>
              <a:srgbClr val="1DB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E5B66C35-D93E-B0D5-5DAC-B2388B95ADEB}"/>
              </a:ext>
            </a:extLst>
          </p:cNvPr>
          <p:cNvSpPr txBox="1"/>
          <p:nvPr/>
        </p:nvSpPr>
        <p:spPr>
          <a:xfrm>
            <a:off x="142208" y="0"/>
            <a:ext cx="8094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r>
              <a:rPr lang="it-IT" sz="1000" b="1" dirty="0">
                <a:solidFill>
                  <a:srgbClr val="1DB6BD"/>
                </a:solidFill>
                <a:latin typeface="Museo Sans Cyrl 300" panose="02000000000000000000" pitchFamily="2" charset="77"/>
              </a:rPr>
              <a:t>Company</a:t>
            </a:r>
            <a:endParaRPr lang="it-IT" sz="1000" b="1" dirty="0">
              <a:solidFill>
                <a:schemeClr val="tx1">
                  <a:lumMod val="85000"/>
                  <a:lumOff val="15000"/>
                </a:schemeClr>
              </a:solidFill>
              <a:latin typeface="Museo Sans Cyrl 300" panose="02000000000000000000" pitchFamily="2" charset="77"/>
            </a:endParaRPr>
          </a:p>
          <a:p>
            <a:endParaRPr lang="it-IT" sz="1000" b="1" dirty="0">
              <a:solidFill>
                <a:schemeClr val="bg1">
                  <a:lumMod val="50000"/>
                </a:schemeClr>
              </a:solidFill>
              <a:latin typeface="Museo Sans Cyrl 100" panose="02000000000000000000" pitchFamily="2" charset="77"/>
            </a:endParaRPr>
          </a:p>
          <a:p>
            <a:endParaRPr lang="it-IT" sz="800" b="1" dirty="0">
              <a:latin typeface="Museo Sans Cyrl 500" panose="02000000000000000000" pitchFamily="2" charset="77"/>
            </a:endParaRPr>
          </a:p>
        </p:txBody>
      </p:sp>
      <p:sp>
        <p:nvSpPr>
          <p:cNvPr id="106" name="CasellaDiTesto 105">
            <a:extLst>
              <a:ext uri="{FF2B5EF4-FFF2-40B4-BE49-F238E27FC236}">
                <a16:creationId xmlns:a16="http://schemas.microsoft.com/office/drawing/2014/main" id="{1331D158-07E5-CE98-4CCA-3C27CBBF1D22}"/>
              </a:ext>
            </a:extLst>
          </p:cNvPr>
          <p:cNvSpPr txBox="1"/>
          <p:nvPr/>
        </p:nvSpPr>
        <p:spPr>
          <a:xfrm>
            <a:off x="142207" y="300454"/>
            <a:ext cx="1415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useo Sans Cyrl 100" panose="02000000000000000000" pitchFamily="2" charset="77"/>
              </a:rPr>
              <a:t>Asset immobiliare</a:t>
            </a:r>
          </a:p>
          <a:p>
            <a:endParaRPr lang="it-IT" sz="800" dirty="0">
              <a:solidFill>
                <a:schemeClr val="tx1">
                  <a:lumMod val="85000"/>
                  <a:lumOff val="15000"/>
                </a:schemeClr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F6F947-62BD-C039-0B8D-0FC2BF3B64FD}"/>
              </a:ext>
            </a:extLst>
          </p:cNvPr>
          <p:cNvSpPr txBox="1"/>
          <p:nvPr/>
        </p:nvSpPr>
        <p:spPr>
          <a:xfrm>
            <a:off x="142207" y="5037224"/>
            <a:ext cx="50960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latin typeface="Museo Sans Cyrl 100" panose="02000000000000000000" pitchFamily="2" charset="77"/>
              </a:rPr>
              <a:t>Investor Presentation / Febbraio 2025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04FE5B8-3AB8-1B8D-6B1C-92F37668FD62}"/>
              </a:ext>
            </a:extLst>
          </p:cNvPr>
          <p:cNvSpPr txBox="1"/>
          <p:nvPr/>
        </p:nvSpPr>
        <p:spPr>
          <a:xfrm>
            <a:off x="3857539" y="4667044"/>
            <a:ext cx="203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53 Locazione diretta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97B1B1-5D2B-FCD6-9413-38BF9675DE7E}"/>
              </a:ext>
            </a:extLst>
          </p:cNvPr>
          <p:cNvSpPr txBox="1"/>
          <p:nvPr/>
        </p:nvSpPr>
        <p:spPr>
          <a:xfrm>
            <a:off x="4893330" y="3313518"/>
            <a:ext cx="203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Ampliamento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E6B39C8F-078E-7DE3-9EFF-D7FDA65C7263}"/>
              </a:ext>
            </a:extLst>
          </p:cNvPr>
          <p:cNvCxnSpPr>
            <a:cxnSpLocks/>
          </p:cNvCxnSpPr>
          <p:nvPr/>
        </p:nvCxnSpPr>
        <p:spPr>
          <a:xfrm flipV="1">
            <a:off x="3856441" y="2568419"/>
            <a:ext cx="9342" cy="2284915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DE284D-E05D-76D9-7F02-962E808BA81F}"/>
              </a:ext>
            </a:extLst>
          </p:cNvPr>
          <p:cNvSpPr txBox="1"/>
          <p:nvPr/>
        </p:nvSpPr>
        <p:spPr>
          <a:xfrm>
            <a:off x="3639132" y="2322198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2024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8EA4ECC-F339-4AF5-CF14-46620D55CD26}"/>
              </a:ext>
            </a:extLst>
          </p:cNvPr>
          <p:cNvSpPr/>
          <p:nvPr/>
        </p:nvSpPr>
        <p:spPr>
          <a:xfrm>
            <a:off x="3774104" y="2111964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776407-2676-545A-9758-7ECF8658AE3A}"/>
              </a:ext>
            </a:extLst>
          </p:cNvPr>
          <p:cNvSpPr txBox="1"/>
          <p:nvPr/>
        </p:nvSpPr>
        <p:spPr>
          <a:xfrm>
            <a:off x="4730912" y="1502718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2025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F70F61E2-FF8C-7A5C-15C9-A83A0F8774FD}"/>
              </a:ext>
            </a:extLst>
          </p:cNvPr>
          <p:cNvSpPr/>
          <p:nvPr/>
        </p:nvSpPr>
        <p:spPr>
          <a:xfrm>
            <a:off x="4824089" y="1762125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FBDD5D5-237A-4F8C-FD3C-D278C99CF2A5}"/>
              </a:ext>
            </a:extLst>
          </p:cNvPr>
          <p:cNvSpPr txBox="1"/>
          <p:nvPr/>
        </p:nvSpPr>
        <p:spPr>
          <a:xfrm>
            <a:off x="5899052" y="993065"/>
            <a:ext cx="495172" cy="24622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EB633E"/>
                </a:solidFill>
                <a:latin typeface="Museo Sans Cyrl 500" panose="02000000000000000000" pitchFamily="2" charset="77"/>
              </a:rPr>
              <a:t>2026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558A85C1-AA55-303F-C9D1-41109D2A80A1}"/>
              </a:ext>
            </a:extLst>
          </p:cNvPr>
          <p:cNvSpPr/>
          <p:nvPr/>
        </p:nvSpPr>
        <p:spPr>
          <a:xfrm>
            <a:off x="5769311" y="982529"/>
            <a:ext cx="171450" cy="171450"/>
          </a:xfrm>
          <a:prstGeom prst="ellipse">
            <a:avLst/>
          </a:prstGeom>
          <a:solidFill>
            <a:srgbClr val="2C72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7289"/>
              </a:solidFill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B06E567B-84B4-1562-6505-7C629D1D9175}"/>
              </a:ext>
            </a:extLst>
          </p:cNvPr>
          <p:cNvCxnSpPr>
            <a:cxnSpLocks/>
          </p:cNvCxnSpPr>
          <p:nvPr/>
        </p:nvCxnSpPr>
        <p:spPr>
          <a:xfrm flipV="1">
            <a:off x="5840002" y="1266410"/>
            <a:ext cx="8385" cy="1086696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33556A90-4ECC-A48B-0AF6-916F04777EDB}"/>
              </a:ext>
            </a:extLst>
          </p:cNvPr>
          <p:cNvCxnSpPr>
            <a:cxnSpLocks/>
          </p:cNvCxnSpPr>
          <p:nvPr/>
        </p:nvCxnSpPr>
        <p:spPr>
          <a:xfrm flipV="1">
            <a:off x="4888484" y="2071856"/>
            <a:ext cx="0" cy="1430863"/>
          </a:xfrm>
          <a:prstGeom prst="line">
            <a:avLst/>
          </a:prstGeom>
          <a:ln>
            <a:solidFill>
              <a:srgbClr val="078BA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22F340E-D634-D76E-2CD2-4F8AF95B5AC7}"/>
              </a:ext>
            </a:extLst>
          </p:cNvPr>
          <p:cNvSpPr txBox="1"/>
          <p:nvPr/>
        </p:nvSpPr>
        <p:spPr>
          <a:xfrm>
            <a:off x="5852553" y="2153847"/>
            <a:ext cx="203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>
                    <a:lumMod val="50000"/>
                  </a:schemeClr>
                </a:solidFill>
                <a:latin typeface="Museo Sans Cyrl 100" panose="02000000000000000000" pitchFamily="2" charset="77"/>
              </a:rPr>
              <a:t>Ampliamento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900" dirty="0">
              <a:solidFill>
                <a:srgbClr val="2C7289"/>
              </a:solidFill>
              <a:latin typeface="Museo Sans Cyrl 100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98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4" grpId="0"/>
      <p:bldP spid="67" grpId="0"/>
      <p:bldP spid="77" grpId="0"/>
      <p:bldP spid="89" grpId="0" animBg="1"/>
      <p:bldP spid="12" grpId="0"/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13146</TotalTime>
  <Words>1667</Words>
  <Application>Microsoft Office PowerPoint</Application>
  <PresentationFormat>Personalizzato</PresentationFormat>
  <Paragraphs>465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Helvetica Light</vt:lpstr>
      <vt:lpstr>Museo Sans Cyrl 100</vt:lpstr>
      <vt:lpstr>Museo Sans Cyrl 300</vt:lpstr>
      <vt:lpstr>Museo Sans Cyrl 500</vt:lpstr>
      <vt:lpstr>MuseoSansCyrl-100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Dotstay srl</dc:creator>
  <cp:lastModifiedBy>mercurio</cp:lastModifiedBy>
  <cp:revision>412</cp:revision>
  <cp:lastPrinted>2025-02-12T16:35:26Z</cp:lastPrinted>
  <dcterms:created xsi:type="dcterms:W3CDTF">2022-10-29T13:22:33Z</dcterms:created>
  <dcterms:modified xsi:type="dcterms:W3CDTF">2025-02-14T11:59:22Z</dcterms:modified>
</cp:coreProperties>
</file>